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4" r:id="rId5"/>
    <p:sldId id="262" r:id="rId6"/>
    <p:sldId id="263" r:id="rId7"/>
    <p:sldId id="268" r:id="rId8"/>
    <p:sldId id="269" r:id="rId9"/>
    <p:sldId id="270" r:id="rId10"/>
    <p:sldId id="274" r:id="rId11"/>
    <p:sldId id="276" r:id="rId12"/>
    <p:sldId id="277" r:id="rId13"/>
    <p:sldId id="271" r:id="rId14"/>
    <p:sldId id="278" r:id="rId15"/>
    <p:sldId id="282" r:id="rId16"/>
    <p:sldId id="275" r:id="rId17"/>
    <p:sldId id="286" r:id="rId18"/>
    <p:sldId id="279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800000"/>
    <a:srgbClr val="FF00FF"/>
    <a:srgbClr val="00FF00"/>
    <a:srgbClr val="FF3300"/>
    <a:srgbClr val="FFFF00"/>
    <a:srgbClr val="CC99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C93B-B8AE-4665-A9B8-A6B1BBB9C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D5B9-C2B2-4364-BE72-0EB7DABE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ED5C-6059-47EE-BAEE-01DD2117B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DE9D-3021-4266-B401-6017645A8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ED72-6D34-4760-B765-7901ED53C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ECAB-ABEE-429E-B0DC-8FE3871D9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5748-74D9-40E4-BA78-9F4DAFAF8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0DF2-5E25-4E2A-82C0-3FE7C8386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F656-0DE6-49C7-B366-82B6E2A6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741B-3678-4157-82F9-057AB6516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8824C-9DE5-4D4F-BFA9-7F9703B4B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06D4C7F-4A3B-46A1-8E21-6B58E1A2D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gif"/><Relationship Id="rId4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gif"/><Relationship Id="rId3" Type="http://schemas.openxmlformats.org/officeDocument/2006/relationships/image" Target="../media/image48.png"/><Relationship Id="rId7" Type="http://schemas.openxmlformats.org/officeDocument/2006/relationships/hyperlink" Target="http://www.medresponder.ru/files/statey/help_vzroslim/2010-05/ozogi/ozog_2_maxi.jpg" TargetMode="External"/><Relationship Id="rId12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11" Type="http://schemas.openxmlformats.org/officeDocument/2006/relationships/image" Target="../media/image53.png"/><Relationship Id="rId5" Type="http://schemas.openxmlformats.org/officeDocument/2006/relationships/image" Target="../media/image49.jpeg"/><Relationship Id="rId10" Type="http://schemas.openxmlformats.org/officeDocument/2006/relationships/image" Target="../media/image52.jpeg"/><Relationship Id="rId4" Type="http://schemas.openxmlformats.org/officeDocument/2006/relationships/hyperlink" Target="http://www.medresponder.ru/files/statey/help_vzroslim/2010-05/ozogi/ozog_1_maxi.jpg" TargetMode="External"/><Relationship Id="rId9" Type="http://schemas.openxmlformats.org/officeDocument/2006/relationships/hyperlink" Target="http://www.medresponder.ru/files/statey/help_vzroslim/2010-05/ozogi/ozog_4_maxi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1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eeds.feedburner.com/medresponder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gif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mobil-content.ru/files/anim/17/1055.gif" TargetMode="Externa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3.jpeg"/><Relationship Id="rId7" Type="http://schemas.openxmlformats.org/officeDocument/2006/relationships/image" Target="../media/image71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gif"/><Relationship Id="rId9" Type="http://schemas.openxmlformats.org/officeDocument/2006/relationships/image" Target="../media/image7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3" Type="http://schemas.openxmlformats.org/officeDocument/2006/relationships/image" Target="../media/image68.gif"/><Relationship Id="rId7" Type="http://schemas.openxmlformats.org/officeDocument/2006/relationships/image" Target="../media/image70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3.jpeg"/><Relationship Id="rId9" Type="http://schemas.openxmlformats.org/officeDocument/2006/relationships/image" Target="../media/image7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8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3.jpeg"/><Relationship Id="rId4" Type="http://schemas.openxmlformats.org/officeDocument/2006/relationships/image" Target="../media/image7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79.gif"/><Relationship Id="rId7" Type="http://schemas.openxmlformats.org/officeDocument/2006/relationships/image" Target="../media/image83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image" Target="../media/image81.gif"/><Relationship Id="rId10" Type="http://schemas.openxmlformats.org/officeDocument/2006/relationships/image" Target="../media/image86.gif"/><Relationship Id="rId4" Type="http://schemas.openxmlformats.org/officeDocument/2006/relationships/image" Target="../media/image80.gif"/><Relationship Id="rId9" Type="http://schemas.openxmlformats.org/officeDocument/2006/relationships/image" Target="../media/image8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0.gif"/><Relationship Id="rId3" Type="http://schemas.openxmlformats.org/officeDocument/2006/relationships/image" Target="../media/image4.jpeg"/><Relationship Id="rId7" Type="http://schemas.openxmlformats.org/officeDocument/2006/relationships/image" Target="http://www.gifpark.ru/Gifs/LETTERS/30/2FL.gif" TargetMode="External"/><Relationship Id="rId12" Type="http://schemas.openxmlformats.org/officeDocument/2006/relationships/image" Target="../media/image1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http://www.gifpark.ru/Gifs/LETTERS/30/1FL.gif" TargetMode="External"/><Relationship Id="rId10" Type="http://schemas.openxmlformats.org/officeDocument/2006/relationships/image" Target="../media/image17.gif"/><Relationship Id="rId4" Type="http://schemas.openxmlformats.org/officeDocument/2006/relationships/image" Target="../media/image14.gif"/><Relationship Id="rId9" Type="http://schemas.openxmlformats.org/officeDocument/2006/relationships/image" Target="http://www.gifpark.ru/Gifs/LETTERS/30/3FL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4.jpeg"/><Relationship Id="rId7" Type="http://schemas.openxmlformats.org/officeDocument/2006/relationships/image" Target="http://gif-collection.at.ua/_ph/17/1/669610719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10" Type="http://schemas.openxmlformats.org/officeDocument/2006/relationships/image" Target="../media/image33.gif"/><Relationship Id="rId4" Type="http://schemas.openxmlformats.org/officeDocument/2006/relationships/image" Target="../media/image29.jpeg"/><Relationship Id="rId9" Type="http://schemas.openxmlformats.org/officeDocument/2006/relationships/image" Target="http://www.gifpark.ru/Gifs/FIRE/i20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http://www.artgif.ru/OGON/ogon034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4.jpeg"/><Relationship Id="rId7" Type="http://schemas.openxmlformats.org/officeDocument/2006/relationships/image" Target="../media/image4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gif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73218919057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fbbf76a67f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524000"/>
            <a:ext cx="4267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WordArt 10" descr="lybov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315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>
                      <a:alpha val="79999"/>
                    </a:schemeClr>
                  </a:outerShdw>
                </a:effectLst>
                <a:latin typeface="Impact"/>
              </a:rPr>
              <a:t>Правила 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>
                      <a:alpha val="79999"/>
                    </a:schemeClr>
                  </a:outerShdw>
                </a:effectLst>
                <a:latin typeface="Impact"/>
              </a:rPr>
              <a:t>пользования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>
                      <a:alpha val="79999"/>
                    </a:schemeClr>
                  </a:outerShdw>
                </a:effectLst>
                <a:latin typeface="Impact"/>
              </a:rPr>
              <a:t>пиротехникой</a:t>
            </a:r>
          </a:p>
        </p:txBody>
      </p:sp>
      <p:pic>
        <p:nvPicPr>
          <p:cNvPr id="15366" name="Picture 11" descr="84d7d42dadf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84d7d42dadf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Ogon_ram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209800"/>
            <a:ext cx="31242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nieuwjaar_10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2514600"/>
            <a:ext cx="2066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6" descr="nieuwjaar_10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343400"/>
            <a:ext cx="2133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7" descr="nieuwjaar_104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2438400"/>
            <a:ext cx="11763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Рамка 12"/>
          <p:cNvSpPr/>
          <p:nvPr/>
        </p:nvSpPr>
        <p:spPr>
          <a:xfrm>
            <a:off x="3429000" y="6400800"/>
            <a:ext cx="2590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Prezentacii.com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WordArt 10" descr="glitter_CCC_0016"/>
          <p:cNvSpPr>
            <a:spLocks noChangeArrowheads="1" noChangeShapeType="1" noTextEdit="1"/>
          </p:cNvSpPr>
          <p:nvPr/>
        </p:nvSpPr>
        <p:spPr bwMode="auto">
          <a:xfrm>
            <a:off x="1676400" y="457200"/>
            <a:ext cx="5867400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Первая 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помощь</a:t>
            </a:r>
          </a:p>
        </p:txBody>
      </p:sp>
      <p:pic>
        <p:nvPicPr>
          <p:cNvPr id="22535" name="Picture 13" descr="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33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04800" y="3733800"/>
            <a:ext cx="822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FF00"/>
                </a:solidFill>
                <a:cs typeface="+mn-cs"/>
              </a:rPr>
              <a:t>Близятся новогодние праздники. </a:t>
            </a:r>
          </a:p>
          <a:p>
            <a:pPr>
              <a:defRPr/>
            </a:pPr>
            <a:endParaRPr lang="ru-RU" sz="2000" b="1">
              <a:solidFill>
                <a:srgbClr val="00FF00"/>
              </a:solidFill>
              <a:cs typeface="+mn-cs"/>
            </a:endParaRPr>
          </a:p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Ну, а какие праздники без фейерверков? </a:t>
            </a:r>
          </a:p>
          <a:p>
            <a:pPr algn="ctr"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 algn="ctr">
              <a:defRPr/>
            </a:pPr>
            <a:r>
              <a:rPr lang="ru-RU" sz="2000" b="1">
                <a:solidFill>
                  <a:srgbClr val="FF6600"/>
                </a:solidFill>
                <a:cs typeface="+mn-cs"/>
              </a:rPr>
              <a:t>Зачастую мы не уделяем должного внимания элементарным правилам безопасности при обращении с пиротехникой. </a:t>
            </a:r>
          </a:p>
          <a:p>
            <a:pPr algn="ctr">
              <a:defRPr/>
            </a:pPr>
            <a:endParaRPr lang="ru-RU" sz="2000" b="1">
              <a:solidFill>
                <a:srgbClr val="FF6600"/>
              </a:solidFill>
              <a:cs typeface="+mn-cs"/>
            </a:endParaRPr>
          </a:p>
          <a:p>
            <a:pPr algn="ctr">
              <a:defRPr/>
            </a:pPr>
            <a:r>
              <a:rPr lang="ru-RU" sz="2000" b="1">
                <a:solidFill>
                  <a:srgbClr val="FF00FF"/>
                </a:solidFill>
                <a:cs typeface="+mn-cs"/>
              </a:rPr>
              <a:t>Самой частой травмой, получаемой при использовании петард, хлопушек и бенгальских огней, являются ожоги.</a:t>
            </a:r>
          </a:p>
        </p:txBody>
      </p:sp>
      <p:pic>
        <p:nvPicPr>
          <p:cNvPr id="22537" name="Picture 17" descr="d635c90e8ee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762000"/>
            <a:ext cx="19050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9" descr="ск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514600"/>
            <a:ext cx="977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2 -0.0111 L 0.29653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9144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Ожог кожи - это травмы, полученная в результате воздействия высокой температуры: пламени, кипятка, пара; электрического тока, химического вещества: кислоты или щёлочи; ионизирующего излучения, т.е. радиации.</a:t>
            </a:r>
          </a:p>
        </p:txBody>
      </p:sp>
      <p:pic>
        <p:nvPicPr>
          <p:cNvPr id="23557" name="Picture 6" descr="doctor_war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486400"/>
            <a:ext cx="1409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ozog_1_mini">
            <a:hlinkClick r:id="rId4" tooltip="&quot;Ожог первой степени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0"/>
            <a:ext cx="1905000" cy="1905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59" name="WordArt 9" descr="5637712"/>
          <p:cNvSpPr>
            <a:spLocks noChangeArrowheads="1" noChangeShapeType="1" noTextEdit="1"/>
          </p:cNvSpPr>
          <p:nvPr/>
        </p:nvSpPr>
        <p:spPr bwMode="auto">
          <a:xfrm rot="5400000">
            <a:off x="46831" y="3305969"/>
            <a:ext cx="887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pic>
        <p:nvPicPr>
          <p:cNvPr id="24586" name="Picture 10" descr="ozog_2_mini">
            <a:hlinkClick r:id="rId7" tooltip="&quot;Ожог второй степени&quot;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4343400"/>
            <a:ext cx="1905000" cy="1905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61" name="WordArt 11" descr="5637712"/>
          <p:cNvSpPr>
            <a:spLocks noChangeArrowheads="1" noChangeShapeType="1" noTextEdit="1"/>
          </p:cNvSpPr>
          <p:nvPr/>
        </p:nvSpPr>
        <p:spPr bwMode="auto">
          <a:xfrm rot="5400000">
            <a:off x="2942431" y="3839369"/>
            <a:ext cx="887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pic>
        <p:nvPicPr>
          <p:cNvPr id="24588" name="Picture 12" descr="ozog_4_mini">
            <a:hlinkClick r:id="rId9" tooltip="&quot;Комбинированный ожог 3 А; 3 Б степень и 4 степень.&quot;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724400"/>
            <a:ext cx="1905000" cy="19050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3563" name="WordArt 13" descr="5637712"/>
          <p:cNvSpPr>
            <a:spLocks noChangeArrowheads="1" noChangeShapeType="1" noTextEdit="1"/>
          </p:cNvSpPr>
          <p:nvPr/>
        </p:nvSpPr>
        <p:spPr bwMode="auto">
          <a:xfrm rot="5400000">
            <a:off x="5990431" y="4753769"/>
            <a:ext cx="887413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pic>
        <p:nvPicPr>
          <p:cNvPr id="23564" name="Picture 15" descr="noses_boo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67600" y="2514600"/>
            <a:ext cx="14192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WordArt 16" descr="5523089958fd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5029200" cy="6667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blipFill dpi="0" rotWithShape="1">
                  <a:blip r:embed="rId12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FF66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 такое ожог?</a:t>
            </a:r>
          </a:p>
        </p:txBody>
      </p:sp>
      <p:sp>
        <p:nvSpPr>
          <p:cNvPr id="23566" name="WordArt 17" descr="6ed5a57170f4"/>
          <p:cNvSpPr>
            <a:spLocks noChangeArrowheads="1" noChangeShapeType="1" noTextEdit="1"/>
          </p:cNvSpPr>
          <p:nvPr/>
        </p:nvSpPr>
        <p:spPr bwMode="auto">
          <a:xfrm>
            <a:off x="1814513" y="2646363"/>
            <a:ext cx="55149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FFFF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Степени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FFFF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термического ожога кожи: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scrn_big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b38a74d28cf6bbc509be153ab00b6ac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34200" y="1828800"/>
            <a:ext cx="1905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488950"/>
            <a:ext cx="8534400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обильное обливание участков пораженной кожи холодной водой </a:t>
            </a:r>
          </a:p>
          <a:p>
            <a:pPr>
              <a:defRPr/>
            </a:pPr>
            <a:endParaRPr lang="ru-RU" sz="2400" b="1">
              <a:solidFill>
                <a:srgbClr val="FFCC00"/>
              </a:solidFill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аккуратное освобождение поверхности ожога </a:t>
            </a:r>
          </a:p>
          <a:p>
            <a:pPr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от одежды;</a:t>
            </a:r>
          </a:p>
          <a:p>
            <a:pPr>
              <a:defRPr/>
            </a:pPr>
            <a:endParaRPr lang="ru-RU" sz="2400" b="1">
              <a:solidFill>
                <a:srgbClr val="FFCC00"/>
              </a:solidFill>
              <a:cs typeface="+mn-cs"/>
            </a:endParaRPr>
          </a:p>
          <a:p>
            <a:pPr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наложение на рану влажной стерильной повязки </a:t>
            </a:r>
          </a:p>
          <a:p>
            <a:pPr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с антисептиком (например, с фурацилином).</a:t>
            </a:r>
          </a:p>
          <a:p>
            <a:pPr>
              <a:defRPr/>
            </a:pPr>
            <a:endParaRPr lang="ru-RU" sz="2400" b="1">
              <a:solidFill>
                <a:srgbClr val="FFCC00"/>
              </a:solidFill>
              <a:cs typeface="+mn-cs"/>
            </a:endParaRPr>
          </a:p>
          <a:p>
            <a:pPr>
              <a:defRPr/>
            </a:pPr>
            <a:r>
              <a:rPr lang="ru-RU" b="1">
                <a:solidFill>
                  <a:srgbClr val="FFCC00"/>
                </a:solidFill>
                <a:cs typeface="+mn-cs"/>
              </a:rPr>
              <a:t> </a:t>
            </a:r>
            <a:r>
              <a:rPr lang="ru-RU" sz="2400" b="1">
                <a:solidFill>
                  <a:srgbClr val="FFCC00"/>
                </a:solidFill>
                <a:cs typeface="+mn-cs"/>
              </a:rPr>
              <a:t>при химических ожогах глаз -  надо срочно и длительно (до 30 минут) промыть водой.</a:t>
            </a:r>
          </a:p>
          <a:p>
            <a:pPr>
              <a:defRPr/>
            </a:pPr>
            <a:endParaRPr lang="ru-RU" sz="2400" b="1">
              <a:solidFill>
                <a:srgbClr val="FFCC00"/>
              </a:solidFill>
              <a:cs typeface="+mn-cs"/>
            </a:endParaRPr>
          </a:p>
          <a:p>
            <a:pPr algn="ctr"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Наносить на область термического ожога</a:t>
            </a:r>
            <a:r>
              <a:rPr lang="ru-RU" b="1">
                <a:solidFill>
                  <a:srgbClr val="FFCC00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мази, пасты, кремы, порошки и т.п.</a:t>
            </a:r>
          </a:p>
          <a:p>
            <a:pPr algn="ctr">
              <a:defRPr/>
            </a:pPr>
            <a:r>
              <a:rPr lang="ru-RU" sz="2400" b="1">
                <a:solidFill>
                  <a:srgbClr val="FFCC00"/>
                </a:solidFill>
                <a:cs typeface="+mn-cs"/>
              </a:rPr>
              <a:t> </a:t>
            </a:r>
            <a:r>
              <a:rPr lang="ru-RU" sz="4000" b="1">
                <a:solidFill>
                  <a:srgbClr val="FFCC00"/>
                </a:solidFill>
                <a:cs typeface="+mn-cs"/>
              </a:rPr>
              <a:t>не рекомендуется.</a:t>
            </a:r>
            <a:r>
              <a:rPr lang="ru-RU" sz="3200" b="1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25605" name="Picture 7" descr="noses_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638800"/>
            <a:ext cx="15716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капл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914400"/>
            <a:ext cx="1066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пеле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200400"/>
            <a:ext cx="1752600" cy="487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8" name="Picture 10" descr="3762172705f93f04a440a97f3cb332c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2578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AutoShape 13"/>
          <p:cNvSpPr>
            <a:spLocks noChangeArrowheads="1"/>
          </p:cNvSpPr>
          <p:nvPr/>
        </p:nvSpPr>
        <p:spPr bwMode="auto">
          <a:xfrm rot="18817289" flipV="1">
            <a:off x="8236744" y="5274469"/>
            <a:ext cx="93662" cy="1676400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2486675">
            <a:off x="8153400" y="5181600"/>
            <a:ext cx="103188" cy="1676400"/>
          </a:xfrm>
          <a:prstGeom prst="flowChartInputOutpu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9471" name="Picture 15" descr="капл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191000"/>
            <a:ext cx="914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7" descr="6f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190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nimBg="1"/>
      <p:bldP spid="194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484188"/>
            <a:ext cx="8763000" cy="6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>
                <a:cs typeface="+mn-cs"/>
              </a:rPr>
              <a:t> </a:t>
            </a:r>
            <a:r>
              <a:rPr lang="ru-RU" sz="4000" b="1">
                <a:solidFill>
                  <a:srgbClr val="FFFF00"/>
                </a:solidFill>
                <a:cs typeface="+mn-cs"/>
              </a:rPr>
              <a:t>При ожогах                   </a:t>
            </a:r>
            <a:r>
              <a:rPr lang="ru-RU" sz="4000" b="1">
                <a:solidFill>
                  <a:srgbClr val="FF6600"/>
                </a:solidFill>
                <a:cs typeface="+mn-cs"/>
              </a:rPr>
              <a:t>Н</a:t>
            </a:r>
            <a:r>
              <a:rPr lang="ru-RU" sz="4800" b="1">
                <a:solidFill>
                  <a:srgbClr val="FF6600"/>
                </a:solidFill>
                <a:cs typeface="+mn-cs"/>
              </a:rPr>
              <a:t>ельзя:</a:t>
            </a:r>
          </a:p>
          <a:p>
            <a:pPr algn="ctr">
              <a:defRPr/>
            </a:pPr>
            <a:endParaRPr lang="ru-RU" sz="4000" b="1">
              <a:solidFill>
                <a:srgbClr val="FF66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смазывать обожженную поверхность маслами и жирами;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сдирать с обожженной поверхности остатки одежды;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вскрывать ожоговые пузыри;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туго бинтовать обожженную поверхность;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накладывать пластырь;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присыпать порошками и ерахмалом;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смазывать йодом, зеленкой, лосьонами, мазями; </a:t>
            </a:r>
          </a:p>
          <a:p>
            <a:pPr>
              <a:buFontTx/>
              <a:buChar char="-"/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- предлагать пострадавшему газированную воду.</a:t>
            </a:r>
          </a:p>
        </p:txBody>
      </p:sp>
      <p:pic>
        <p:nvPicPr>
          <p:cNvPr id="2" name="Picture 8" descr="doctor_rs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895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h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"/>
            <a:ext cx="19526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5" descr="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9144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6" descr="0c1f9060c4f5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379095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CC00">
                      <a:alpha val="79999"/>
                    </a:srgbClr>
                  </a:outerShdw>
                </a:effectLst>
                <a:latin typeface="Impact"/>
              </a:rPr>
              <a:t>Как правильно </a:t>
            </a:r>
          </a:p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CC00">
                      <a:alpha val="79999"/>
                    </a:srgbClr>
                  </a:outerShdw>
                </a:effectLst>
                <a:latin typeface="Impact"/>
              </a:rPr>
              <a:t>использовать </a:t>
            </a:r>
          </a:p>
          <a:p>
            <a:pPr algn="ctr"/>
            <a:r>
              <a:rPr lang="ru-RU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CC00">
                      <a:alpha val="79999"/>
                    </a:srgbClr>
                  </a:outerShdw>
                </a:effectLst>
                <a:latin typeface="Impact"/>
              </a:rPr>
              <a:t>бенгальский огонь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8600" y="3108325"/>
            <a:ext cx="86868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Несмотря на обыденность, бенгальский огонь очень красивый (а главное доступный) фейерверк.</a:t>
            </a:r>
          </a:p>
          <a:p>
            <a:pPr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Использовать бенгальскую свечу рекомендуется, держа в руке за свободную от пиротехнического состава часть, </a:t>
            </a:r>
          </a:p>
          <a:p>
            <a:pPr>
              <a:defRPr/>
            </a:pPr>
            <a:endParaRPr lang="ru-RU" sz="2000" b="1">
              <a:solidFill>
                <a:srgbClr val="FFCC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Угол наклона должен быть 30-45 градусов. </a:t>
            </a:r>
          </a:p>
          <a:p>
            <a:pPr>
              <a:defRPr/>
            </a:pPr>
            <a:endParaRPr lang="ru-RU" sz="2000" b="1">
              <a:solidFill>
                <a:srgbClr val="FFCC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А цветные бенгальские свечи следует применять только на открытом воздухе, вне помещений, потому в составе пиротехнического состава, используемого при их изготовлении, присутствуют агрессивные окислители, выделяемые продуктами горения.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343400" y="304800"/>
            <a:ext cx="44545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Бенгальские огни, как и любая пиротехника, являются огнеопасными. </a:t>
            </a:r>
          </a:p>
          <a:p>
            <a:pPr algn="ctr"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Применять бенгальские огни надо только после тщательного осмотра на предмет повреждений и ознакомления </a:t>
            </a:r>
          </a:p>
          <a:p>
            <a:pPr algn="ctr">
              <a:defRPr/>
            </a:pPr>
            <a:r>
              <a:rPr lang="ru-RU" sz="2000" b="1">
                <a:solidFill>
                  <a:srgbClr val="FFCC00"/>
                </a:solidFill>
                <a:cs typeface="+mn-cs"/>
              </a:rPr>
              <a:t>с инструкцией. </a:t>
            </a:r>
          </a:p>
        </p:txBody>
      </p:sp>
      <p:pic>
        <p:nvPicPr>
          <p:cNvPr id="27655" name="Picture 9" descr="1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667000"/>
            <a:ext cx="203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1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34000" y="2819400"/>
            <a:ext cx="245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1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69365">
            <a:off x="6858000" y="4648200"/>
            <a:ext cx="2038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68718">
            <a:off x="699294" y="2501106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461436">
            <a:off x="7239000" y="4191000"/>
            <a:ext cx="8905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68718">
            <a:off x="927894" y="2501106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68718">
            <a:off x="1156494" y="2501106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14030">
            <a:off x="7466013" y="4421187"/>
            <a:ext cx="91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7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283113">
            <a:off x="6965157" y="4083843"/>
            <a:ext cx="98425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8" descr="sss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567477">
            <a:off x="6782594" y="2666206"/>
            <a:ext cx="7381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9" descr="http://mobil-content.ru/files/anim/17/1055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11" descr="0c1f9060c4f5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55626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pattFill prst="solidDmnd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Викторина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122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sp>
        <p:nvSpPr>
          <p:cNvPr id="29699" name="WordArt 5" descr="lybov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77533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Самые </a:t>
            </a:r>
          </a:p>
          <a:p>
            <a:pPr algn="ctr"/>
            <a:r>
              <a:rPr lang="ru-RU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8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новогодние виды огня – это…</a:t>
            </a:r>
          </a:p>
        </p:txBody>
      </p:sp>
      <p:pic>
        <p:nvPicPr>
          <p:cNvPr id="29700" name="Picture 7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124200"/>
            <a:ext cx="20621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kerstballen_9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895600"/>
            <a:ext cx="46482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105400" y="4572000"/>
            <a:ext cx="2967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Бенгальские огни,</a:t>
            </a:r>
          </a:p>
          <a:p>
            <a:pPr algn="ctr">
              <a:defRPr/>
            </a:pP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ёлочные свечи.</a:t>
            </a:r>
            <a:r>
              <a:rPr lang="ru-RU" sz="2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29704" name="Picture 12" descr="kerstballen_1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0"/>
            <a:ext cx="1181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13" descr="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5562600"/>
            <a:ext cx="88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20" descr="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518160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6" descr="4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2971800"/>
            <a:ext cx="2024063" cy="3611563"/>
          </a:xfrm>
        </p:spPr>
      </p:pic>
      <p:sp>
        <p:nvSpPr>
          <p:cNvPr id="30724" name="WordArt 8" descr="lybov"/>
          <p:cNvSpPr>
            <a:spLocks noChangeArrowheads="1" noChangeShapeType="1" noTextEdit="1"/>
          </p:cNvSpPr>
          <p:nvPr/>
        </p:nvSpPr>
        <p:spPr bwMode="auto">
          <a:xfrm>
            <a:off x="533400" y="457200"/>
            <a:ext cx="8153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Человек, </a:t>
            </a:r>
          </a:p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«работающий с огоньком», </a:t>
            </a:r>
          </a:p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– это… Кто?</a:t>
            </a:r>
          </a:p>
        </p:txBody>
      </p:sp>
      <p:pic>
        <p:nvPicPr>
          <p:cNvPr id="30725" name="Picture 9" descr="kerstballen_1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0"/>
            <a:ext cx="15192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505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kerstballen_9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895600"/>
            <a:ext cx="42672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10200" y="4953000"/>
            <a:ext cx="226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Пиротехник.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30729" name="Picture 14" descr="kaars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5410200"/>
            <a:ext cx="7032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6" descr="6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518160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80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31747" name="Picture 6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2362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 descr="kerstballen_9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895600"/>
            <a:ext cx="42672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WordArt 9" descr="lybov"/>
          <p:cNvSpPr>
            <a:spLocks noChangeArrowheads="1" noChangeShapeType="1" noTextEdit="1"/>
          </p:cNvSpPr>
          <p:nvPr/>
        </p:nvSpPr>
        <p:spPr bwMode="auto">
          <a:xfrm>
            <a:off x="533400" y="381000"/>
            <a:ext cx="64770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Что пожарные запрещают </a:t>
            </a:r>
          </a:p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своим детям делать</a:t>
            </a:r>
          </a:p>
          <a:p>
            <a:pPr algn="ctr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на Новогоднем утреннике?</a:t>
            </a:r>
          </a:p>
        </p:txBody>
      </p:sp>
      <p:pic>
        <p:nvPicPr>
          <p:cNvPr id="31750" name="Picture 10" descr="kerstballen_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7400" y="0"/>
            <a:ext cx="132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295900" y="4633913"/>
            <a:ext cx="2565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Кричать: </a:t>
            </a:r>
          </a:p>
          <a:p>
            <a:pPr algn="ctr"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"Раз, два, три! </a:t>
            </a:r>
          </a:p>
          <a:p>
            <a:pPr algn="ctr">
              <a:defRPr/>
            </a:pPr>
            <a:r>
              <a:rPr lang="ru-RU" sz="2400" b="1" i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Елочка, гори!"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31752" name="Picture 12" descr="4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962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6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5181600"/>
            <a:ext cx="1524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7162800"/>
            <a:ext cx="8229600" cy="198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14340" name="Picture 4" descr="vw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9563" y="2476500"/>
            <a:ext cx="904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vw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520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vw1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934200" y="381000"/>
            <a:ext cx="1665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eec0712338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514600" y="381000"/>
            <a:ext cx="4167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Есть правила на свете, </a:t>
            </a:r>
            <a:br>
              <a:rPr lang="ru-RU" sz="2000" b="1">
                <a:solidFill>
                  <a:srgbClr val="FFFF00"/>
                </a:solidFill>
                <a:cs typeface="+mn-cs"/>
              </a:rPr>
            </a:br>
            <a:r>
              <a:rPr lang="ru-RU" sz="2000" b="1">
                <a:solidFill>
                  <a:srgbClr val="FFFF00"/>
                </a:solidFill>
                <a:cs typeface="+mn-cs"/>
              </a:rPr>
              <a:t>Должны их знать все дети.</a:t>
            </a:r>
            <a:br>
              <a:rPr lang="ru-RU" sz="2000" b="1">
                <a:solidFill>
                  <a:srgbClr val="FFFF00"/>
                </a:solidFill>
                <a:cs typeface="+mn-cs"/>
              </a:rPr>
            </a:br>
            <a:r>
              <a:rPr lang="ru-RU" sz="2000" b="1">
                <a:solidFill>
                  <a:srgbClr val="FFFF00"/>
                </a:solidFill>
                <a:cs typeface="+mn-cs"/>
              </a:rPr>
              <a:t>Сейчас отправимся мы в путь, </a:t>
            </a:r>
            <a:br>
              <a:rPr lang="ru-RU" sz="2000" b="1">
                <a:solidFill>
                  <a:srgbClr val="FFFF00"/>
                </a:solidFill>
                <a:cs typeface="+mn-cs"/>
              </a:rPr>
            </a:br>
            <a:r>
              <a:rPr lang="ru-RU" sz="2000" b="1">
                <a:solidFill>
                  <a:srgbClr val="FFFF00"/>
                </a:solidFill>
                <a:cs typeface="+mn-cs"/>
              </a:rPr>
              <a:t>В страну, где правила живут.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590800" y="4648200"/>
            <a:ext cx="41132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rgbClr val="00FF00"/>
                </a:solidFill>
                <a:cs typeface="+mn-cs"/>
              </a:rPr>
              <a:t>Ты помни правила всегда,</a:t>
            </a:r>
            <a:br>
              <a:rPr lang="ru-RU" sz="2000" b="1">
                <a:solidFill>
                  <a:srgbClr val="00FF00"/>
                </a:solidFill>
                <a:cs typeface="+mn-cs"/>
              </a:rPr>
            </a:br>
            <a:r>
              <a:rPr lang="ru-RU" sz="2000" b="1">
                <a:solidFill>
                  <a:srgbClr val="00FF00"/>
                </a:solidFill>
                <a:cs typeface="+mn-cs"/>
              </a:rPr>
              <a:t>Чтоб не случилась вдруг беда,</a:t>
            </a:r>
            <a:br>
              <a:rPr lang="ru-RU" sz="2000" b="1">
                <a:solidFill>
                  <a:srgbClr val="00FF00"/>
                </a:solidFill>
                <a:cs typeface="+mn-cs"/>
              </a:rPr>
            </a:br>
            <a:r>
              <a:rPr lang="ru-RU" sz="2000" b="1">
                <a:solidFill>
                  <a:srgbClr val="00FF00"/>
                </a:solidFill>
                <a:cs typeface="+mn-cs"/>
              </a:rPr>
              <a:t>И неприятность не пришла</a:t>
            </a:r>
            <a:br>
              <a:rPr lang="ru-RU" sz="2000" b="1">
                <a:solidFill>
                  <a:srgbClr val="00FF00"/>
                </a:solidFill>
                <a:cs typeface="+mn-cs"/>
              </a:rPr>
            </a:br>
            <a:r>
              <a:rPr lang="ru-RU" sz="2000" b="1">
                <a:solidFill>
                  <a:srgbClr val="00FF00"/>
                </a:solidFill>
                <a:cs typeface="+mn-cs"/>
              </a:rPr>
              <a:t>И где-то вдруг тебя нашла.</a:t>
            </a:r>
            <a:br>
              <a:rPr lang="ru-RU" sz="2000" b="1">
                <a:solidFill>
                  <a:srgbClr val="00FF00"/>
                </a:solidFill>
                <a:cs typeface="+mn-cs"/>
              </a:rPr>
            </a:br>
            <a:r>
              <a:rPr lang="ru-RU" sz="2000" b="1">
                <a:solidFill>
                  <a:srgbClr val="00FF00"/>
                </a:solidFill>
                <a:cs typeface="+mn-cs"/>
              </a:rPr>
              <a:t>И надо их не только знать,</a:t>
            </a:r>
            <a:br>
              <a:rPr lang="ru-RU" sz="2000" b="1">
                <a:solidFill>
                  <a:srgbClr val="00FF00"/>
                </a:solidFill>
                <a:cs typeface="+mn-cs"/>
              </a:rPr>
            </a:br>
            <a:r>
              <a:rPr lang="ru-RU" sz="2000" b="1">
                <a:solidFill>
                  <a:srgbClr val="00FF00"/>
                </a:solidFill>
                <a:cs typeface="+mn-cs"/>
              </a:rPr>
              <a:t>А постоянно выполнять.</a:t>
            </a:r>
          </a:p>
        </p:txBody>
      </p:sp>
      <p:pic>
        <p:nvPicPr>
          <p:cNvPr id="14346" name="Picture 12" descr="84d7d42dad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3" descr="84d7d42dadf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 descr="nieuwjaar_1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495800"/>
            <a:ext cx="170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 descr="nieuwjaar_10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267200"/>
            <a:ext cx="1855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114800" y="4114800"/>
            <a:ext cx="5029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3300"/>
                </a:solidFill>
                <a:cs typeface="+mn-cs"/>
              </a:rPr>
              <a:t/>
            </a:r>
            <a:br>
              <a:rPr lang="ru-RU" sz="3200" b="1">
                <a:solidFill>
                  <a:srgbClr val="FF3300"/>
                </a:solidFill>
                <a:cs typeface="+mn-cs"/>
              </a:rPr>
            </a:br>
            <a:r>
              <a:rPr lang="ru-RU" sz="2400" b="1">
                <a:solidFill>
                  <a:srgbClr val="FF3300"/>
                </a:solidFill>
                <a:cs typeface="+mn-cs"/>
              </a:rPr>
              <a:t>Чтоб с успехом </a:t>
            </a:r>
          </a:p>
          <a:p>
            <a:pPr algn="ctr">
              <a:defRPr/>
            </a:pPr>
            <a:r>
              <a:rPr lang="ru-RU" sz="2400" b="1">
                <a:solidFill>
                  <a:srgbClr val="FF3300"/>
                </a:solidFill>
                <a:cs typeface="+mn-cs"/>
              </a:rPr>
              <a:t>Вам трудиться,</a:t>
            </a:r>
            <a:br>
              <a:rPr lang="ru-RU" sz="2400" b="1">
                <a:solidFill>
                  <a:srgbClr val="FF3300"/>
                </a:solidFill>
                <a:cs typeface="+mn-cs"/>
              </a:rPr>
            </a:br>
            <a:r>
              <a:rPr lang="ru-RU" sz="2400" b="1">
                <a:solidFill>
                  <a:srgbClr val="FF3300"/>
                </a:solidFill>
                <a:cs typeface="+mn-cs"/>
              </a:rPr>
              <a:t>А на праздник - веселиться,</a:t>
            </a:r>
            <a:br>
              <a:rPr lang="ru-RU" sz="2400" b="1">
                <a:solidFill>
                  <a:srgbClr val="FF3300"/>
                </a:solidFill>
                <a:cs typeface="+mn-cs"/>
              </a:rPr>
            </a:br>
            <a:r>
              <a:rPr lang="ru-RU" sz="2400" b="1">
                <a:solidFill>
                  <a:srgbClr val="FF3300"/>
                </a:solidFill>
                <a:cs typeface="+mn-cs"/>
              </a:rPr>
              <a:t>И удачи Вам в делах,</a:t>
            </a:r>
            <a:br>
              <a:rPr lang="ru-RU" sz="2400" b="1">
                <a:solidFill>
                  <a:srgbClr val="FF3300"/>
                </a:solidFill>
                <a:cs typeface="+mn-cs"/>
              </a:rPr>
            </a:br>
            <a:r>
              <a:rPr lang="ru-RU" sz="2400" b="1">
                <a:solidFill>
                  <a:srgbClr val="FF3300"/>
                </a:solidFill>
                <a:cs typeface="+mn-cs"/>
              </a:rPr>
              <a:t>И улыбок на устах. </a:t>
            </a:r>
          </a:p>
        </p:txBody>
      </p:sp>
      <p:sp>
        <p:nvSpPr>
          <p:cNvPr id="32772" name="Rectangle 18"/>
          <p:cNvSpPr>
            <a:spLocks noGrp="1" noChangeArrowheads="1"/>
          </p:cNvSpPr>
          <p:nvPr>
            <p:ph type="body" idx="1"/>
          </p:nvPr>
        </p:nvSpPr>
        <p:spPr>
          <a:xfrm flipV="1">
            <a:off x="457200" y="6126163"/>
            <a:ext cx="8229600" cy="74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32773" name="Picture 20" descr="elk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810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4267200" y="762000"/>
            <a:ext cx="4648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000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3300"/>
                </a:solidFill>
                <a:cs typeface="+mn-cs"/>
              </a:rPr>
              <a:t>С Новым годом поздравляем!</a:t>
            </a:r>
            <a:br>
              <a:rPr lang="ru-RU" sz="2400" b="1" dirty="0">
                <a:solidFill>
                  <a:srgbClr val="FF3300"/>
                </a:solidFill>
                <a:cs typeface="+mn-cs"/>
              </a:rPr>
            </a:br>
            <a:r>
              <a:rPr lang="ru-RU" sz="2400" b="1" dirty="0">
                <a:solidFill>
                  <a:srgbClr val="FF3300"/>
                </a:solidFill>
                <a:cs typeface="+mn-cs"/>
              </a:rPr>
              <a:t>Счастья всей душой желаем!</a:t>
            </a:r>
            <a:br>
              <a:rPr lang="ru-RU" sz="2400" b="1" dirty="0">
                <a:solidFill>
                  <a:srgbClr val="FF3300"/>
                </a:solidFill>
                <a:cs typeface="+mn-cs"/>
              </a:rPr>
            </a:br>
            <a:r>
              <a:rPr lang="ru-RU" sz="2400" b="1" dirty="0">
                <a:solidFill>
                  <a:srgbClr val="FF3300"/>
                </a:solidFill>
                <a:cs typeface="+mn-cs"/>
              </a:rPr>
              <a:t>Чтоб прожить Вам этот год</a:t>
            </a:r>
            <a:br>
              <a:rPr lang="ru-RU" sz="2400" b="1" dirty="0">
                <a:solidFill>
                  <a:srgbClr val="FF3300"/>
                </a:solidFill>
                <a:cs typeface="+mn-cs"/>
              </a:rPr>
            </a:br>
            <a:r>
              <a:rPr lang="ru-RU" sz="2400" b="1" dirty="0">
                <a:solidFill>
                  <a:srgbClr val="FF3300"/>
                </a:solidFill>
                <a:cs typeface="+mn-cs"/>
              </a:rPr>
              <a:t>Без печали и забот.</a:t>
            </a:r>
            <a:br>
              <a:rPr lang="ru-RU" sz="2400" b="1" dirty="0">
                <a:solidFill>
                  <a:srgbClr val="FF3300"/>
                </a:solidFill>
                <a:cs typeface="+mn-cs"/>
              </a:rPr>
            </a:br>
            <a:endParaRPr lang="ru-RU" sz="2400" b="1" dirty="0">
              <a:solidFill>
                <a:srgbClr val="FF3300"/>
              </a:solidFill>
              <a:cs typeface="+mn-cs"/>
            </a:endParaRPr>
          </a:p>
        </p:txBody>
      </p:sp>
      <p:pic>
        <p:nvPicPr>
          <p:cNvPr id="32775" name="Picture 23" descr="santa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343275"/>
            <a:ext cx="264001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4" descr="sant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195638"/>
            <a:ext cx="24209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7" descr="animal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4648200"/>
            <a:ext cx="1055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51" descr="lign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152400"/>
            <a:ext cx="2286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52" descr="lign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685800"/>
            <a:ext cx="2667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53" descr="lign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23622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54" descr="p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971800"/>
            <a:ext cx="35814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55" descr="lign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219200"/>
            <a:ext cx="2286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9" descr="new_year19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60" descr="kerstballen_1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3429000"/>
            <a:ext cx="9286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371600" y="152400"/>
            <a:ext cx="6564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CC3300"/>
                </a:solidFill>
                <a:cs typeface="+mn-cs"/>
              </a:rPr>
              <a:t>Существует 5 классов пиротехники</a:t>
            </a:r>
            <a:r>
              <a:rPr lang="ru-RU">
                <a:solidFill>
                  <a:srgbClr val="CC3300"/>
                </a:solidFill>
                <a:cs typeface="+mn-cs"/>
              </a:rPr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819400" y="762000"/>
            <a:ext cx="391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Пиротехника </a:t>
            </a:r>
            <a:r>
              <a:rPr lang="ru-RU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1–3 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класса</a:t>
            </a:r>
            <a:r>
              <a:rPr lang="ru-RU">
                <a:cs typeface="+mn-cs"/>
              </a:rPr>
              <a:t>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447800" y="1447800"/>
            <a:ext cx="540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Бытовая. Самая простейшая — петарды 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914400" y="2362200"/>
            <a:ext cx="333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Потом идут фейерверки 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1981200" y="3352800"/>
            <a:ext cx="3863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Следующий класс — ракеты</a:t>
            </a:r>
            <a:r>
              <a:rPr lang="ru-RU">
                <a:solidFill>
                  <a:srgbClr val="FFFF00"/>
                </a:solidFill>
                <a:cs typeface="+mn-cs"/>
              </a:rPr>
              <a:t> 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381000" y="4724400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Для работы с пиротехникой 4–5-го класса требуется специальная подготовка. Ее даже не продают просто так. 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Компания имеет право торговать ею, только имея специальную лицензию. 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А пользоваться такими «салютиками» могут только обученные пиротехническому делу люди. 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971800" y="4114800"/>
            <a:ext cx="384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Пиротехника </a:t>
            </a:r>
            <a:r>
              <a:rPr lang="ru-RU" sz="24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4–5</a:t>
            </a:r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класса</a:t>
            </a:r>
          </a:p>
        </p:txBody>
      </p:sp>
      <p:pic>
        <p:nvPicPr>
          <p:cNvPr id="2" name="Picture 16" descr="http://www.gifpark.ru/Gifs/LETTERS/30/1FL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609600" y="1295400"/>
            <a:ext cx="615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7" descr="http://www.gifpark.ru/Gifs/LETTERS/30/2FL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04800" y="2209800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8" descr="http://www.gifpark.ru/Gifs/LETTERS/30/3FL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09600" y="3124200"/>
            <a:ext cx="6334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" name="Picture 20" descr="feyerverk_126_936791_efglnqtvz2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1600200"/>
            <a:ext cx="1385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1" descr="76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63" y="4876800"/>
            <a:ext cx="17859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26" descr="sss19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05600" y="914400"/>
            <a:ext cx="1628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27" descr="__186e4_5b15dba6_orig_126_934973_fhorxyz268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43600" y="2667000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3acfd26faab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8763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84d7d42dadf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84d7d42dadf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20"/>
          <p:cNvSpPr>
            <a:spLocks noChangeArrowheads="1"/>
          </p:cNvSpPr>
          <p:nvPr/>
        </p:nvSpPr>
        <p:spPr bwMode="auto">
          <a:xfrm>
            <a:off x="0" y="261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15" name="Rectangle 29"/>
          <p:cNvSpPr>
            <a:spLocks noChangeArrowheads="1"/>
          </p:cNvSpPr>
          <p:nvPr/>
        </p:nvSpPr>
        <p:spPr bwMode="auto">
          <a:xfrm>
            <a:off x="0" y="385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7416" name="Picture 34" descr="pirotehnika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8686800" cy="5562600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7417" name="WordArt 35" descr="G5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2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Основные правила поведения </a:t>
            </a:r>
          </a:p>
          <a:p>
            <a:pPr algn="ctr"/>
            <a:r>
              <a:rPr lang="ru-RU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chemeClr val="tx2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при запуске фейерверков: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33400" y="2743200"/>
            <a:ext cx="8305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FF00"/>
                </a:solidFill>
                <a:cs typeface="+mn-cs"/>
              </a:rPr>
              <a:t>Не допускайте открытого огня в помещении, где хранится пиротехника. </a:t>
            </a:r>
          </a:p>
          <a:p>
            <a:pPr>
              <a:defRPr/>
            </a:pPr>
            <a:endParaRPr lang="ru-RU" sz="2000" b="1">
              <a:solidFill>
                <a:srgbClr val="00FF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chemeClr val="accent1"/>
                </a:solidFill>
                <a:cs typeface="+mn-cs"/>
              </a:rPr>
              <a:t>Располагайте пиротехнику вдали от нагревательных приборов. </a:t>
            </a:r>
          </a:p>
          <a:p>
            <a:pPr>
              <a:defRPr/>
            </a:pPr>
            <a:endParaRPr lang="ru-RU" sz="2000" b="1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CC99FF"/>
                </a:solidFill>
                <a:cs typeface="+mn-cs"/>
              </a:rPr>
              <a:t>Помните, что пиротехнические изделия боятся сырости, и это может отразиться на их работе.</a:t>
            </a:r>
            <a:r>
              <a:rPr lang="ru-RU" sz="2000" b="1">
                <a:solidFill>
                  <a:srgbClr val="66FF33"/>
                </a:solidFill>
                <a:cs typeface="+mn-cs"/>
              </a:rPr>
              <a:t> </a:t>
            </a:r>
          </a:p>
          <a:p>
            <a:pPr>
              <a:defRPr/>
            </a:pPr>
            <a:endParaRPr lang="ru-RU" sz="2000" b="1">
              <a:solidFill>
                <a:srgbClr val="66FF33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66FFFF"/>
                </a:solidFill>
                <a:cs typeface="+mn-cs"/>
              </a:rPr>
              <a:t>Любую пиротехнику надо зажигать</a:t>
            </a:r>
          </a:p>
          <a:p>
            <a:pPr>
              <a:defRPr/>
            </a:pPr>
            <a:r>
              <a:rPr lang="ru-RU" sz="2000" b="1">
                <a:solidFill>
                  <a:srgbClr val="66FFFF"/>
                </a:solidFill>
                <a:cs typeface="+mn-cs"/>
              </a:rPr>
              <a:t> на расстоянии вытянутой руки</a:t>
            </a:r>
          </a:p>
        </p:txBody>
      </p:sp>
      <p:pic>
        <p:nvPicPr>
          <p:cNvPr id="18439" name="Picture 11" descr="32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958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4" descr="салю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33600"/>
            <a:ext cx="3581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9" descr="__186e2_2_8261a2_orig_126_934794_a5x2hgk91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-1143000"/>
            <a:ext cx="20796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0" descr="Photo%201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04800"/>
            <a:ext cx="323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228600" y="304800"/>
            <a:ext cx="8458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Нельзя носить пиротехнические изделия</a:t>
            </a:r>
          </a:p>
          <a:p>
            <a:pPr>
              <a:defRPr/>
            </a:pPr>
            <a:r>
              <a:rPr lang="ru-RU" sz="2000" b="1">
                <a:solidFill>
                  <a:srgbClr val="FFFF00"/>
                </a:solidFill>
                <a:cs typeface="+mn-cs"/>
              </a:rPr>
              <a:t>в карманах. </a:t>
            </a:r>
          </a:p>
          <a:p>
            <a:pPr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CC3300"/>
                </a:solidFill>
                <a:cs typeface="+mn-cs"/>
              </a:rPr>
              <a:t>Нельзя сжигать пиротехнику в костре.</a:t>
            </a:r>
            <a:r>
              <a:rPr lang="ru-RU" sz="2000" b="1">
                <a:solidFill>
                  <a:srgbClr val="FFFF00"/>
                </a:solidFill>
                <a:cs typeface="+mn-cs"/>
              </a:rPr>
              <a:t> </a:t>
            </a:r>
          </a:p>
          <a:p>
            <a:pPr>
              <a:defRPr/>
            </a:pPr>
            <a:endParaRPr lang="ru-RU" sz="2000" b="1">
              <a:solidFill>
                <a:srgbClr val="FFFF00"/>
              </a:solidFill>
              <a:cs typeface="+mn-cs"/>
            </a:endParaRPr>
          </a:p>
          <a:p>
            <a:pPr>
              <a:defRPr/>
            </a:pPr>
            <a:r>
              <a:rPr lang="ru-RU" sz="2000" b="1">
                <a:solidFill>
                  <a:srgbClr val="FF6600"/>
                </a:solidFill>
                <a:cs typeface="+mn-cs"/>
              </a:rPr>
              <a:t>Нельзя разбирать пиротехнические изделия и подвергать их механическим воздействиям.</a:t>
            </a:r>
            <a:r>
              <a:rPr lang="ru-RU" sz="2000" b="1">
                <a:solidFill>
                  <a:srgbClr val="FFFF00"/>
                </a:solidFill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48-13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" descr="d679d76dcf7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4163" y="4267200"/>
            <a:ext cx="2244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http://gif-collection.at.ua/_ph/17/1/669610719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467600" y="609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 descr="http://www.gifpark.ru/Gifs/FIRE/i20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895600" y="609600"/>
            <a:ext cx="4038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5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5334000"/>
            <a:ext cx="8270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http://gif-collection.at.ua/_ph/17/1/669610719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477000" y="2438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6994E-6 L -0.21667 0.5105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98844E-6 L -0.06667 0.499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0_186c0_856b2bc8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764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768600"/>
            <a:ext cx="65532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 descr="0_186c0_856b2bc8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 descr="0_186c0_856b2bc8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620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6" descr="0_186c0_856b2bc8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7" descr="http://www.artgif.ru/OGON/ogon034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85800" y="457200"/>
            <a:ext cx="80010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4" descr="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540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84d7d42dadf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d635c90e8e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20574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6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81475"/>
            <a:ext cx="1428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WordArt 10" descr="glitter_CCC_0003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172200" cy="3810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Телефоны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>
                      <a:alpha val="79999"/>
                    </a:srgbClr>
                  </a:outerShdw>
                </a:effectLst>
                <a:latin typeface="Impact"/>
              </a:rPr>
              <a:t>службы спасения</a:t>
            </a:r>
          </a:p>
        </p:txBody>
      </p:sp>
      <p:sp>
        <p:nvSpPr>
          <p:cNvPr id="18443" name="WordArt 11" descr="1"/>
          <p:cNvSpPr>
            <a:spLocks noChangeArrowheads="1" noChangeShapeType="1" noTextEdit="1"/>
          </p:cNvSpPr>
          <p:nvPr/>
        </p:nvSpPr>
        <p:spPr bwMode="auto">
          <a:xfrm>
            <a:off x="2514600" y="3505200"/>
            <a:ext cx="1600200" cy="1981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chemeClr val="tx2"/>
                  </a:outerShdw>
                </a:effectLst>
                <a:latin typeface="Impact"/>
              </a:rPr>
              <a:t>01</a:t>
            </a:r>
          </a:p>
        </p:txBody>
      </p:sp>
      <p:sp>
        <p:nvSpPr>
          <p:cNvPr id="18444" name="WordArt 12" descr="14"/>
          <p:cNvSpPr>
            <a:spLocks noChangeArrowheads="1" noChangeShapeType="1" noTextEdit="1"/>
          </p:cNvSpPr>
          <p:nvPr/>
        </p:nvSpPr>
        <p:spPr bwMode="auto">
          <a:xfrm>
            <a:off x="5105400" y="3429000"/>
            <a:ext cx="1447800" cy="220980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FF6600"/>
                  </a:outerShdw>
                </a:effectLst>
                <a:latin typeface="Impact"/>
              </a:rPr>
              <a:t>03</a:t>
            </a:r>
          </a:p>
        </p:txBody>
      </p:sp>
      <p:pic>
        <p:nvPicPr>
          <p:cNvPr id="21515" name="Picture 13" descr="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0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49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4114800"/>
            <a:ext cx="120808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5200" y="4800600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</TotalTime>
  <Words>429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Методист</cp:lastModifiedBy>
  <cp:revision>106</cp:revision>
  <cp:lastPrinted>1601-01-01T00:00:00Z</cp:lastPrinted>
  <dcterms:created xsi:type="dcterms:W3CDTF">1601-01-01T00:00:00Z</dcterms:created>
  <dcterms:modified xsi:type="dcterms:W3CDTF">2014-11-27T12:21:40Z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