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64" r:id="rId2"/>
    <p:sldId id="325" r:id="rId3"/>
    <p:sldId id="326" r:id="rId4"/>
    <p:sldId id="365" r:id="rId5"/>
    <p:sldId id="366" r:id="rId6"/>
    <p:sldId id="291" r:id="rId7"/>
    <p:sldId id="256" r:id="rId8"/>
    <p:sldId id="360" r:id="rId9"/>
    <p:sldId id="363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0" r:id="rId22"/>
    <p:sldId id="269" r:id="rId23"/>
    <p:sldId id="271" r:id="rId24"/>
    <p:sldId id="273" r:id="rId25"/>
    <p:sldId id="272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32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>
        <p:scale>
          <a:sx n="92" d="100"/>
          <a:sy n="92" d="100"/>
        </p:scale>
        <p:origin x="-216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slide" Target="slide32.xml"/><Relationship Id="rId18" Type="http://schemas.openxmlformats.org/officeDocument/2006/relationships/slide" Target="slide28.xml"/><Relationship Id="rId26" Type="http://schemas.openxmlformats.org/officeDocument/2006/relationships/slide" Target="slide39.xml"/><Relationship Id="rId39" Type="http://schemas.microsoft.com/office/2007/relationships/hdphoto" Target="../media/hdphoto4.wdp"/><Relationship Id="rId3" Type="http://schemas.openxmlformats.org/officeDocument/2006/relationships/slide" Target="slide35.xml"/><Relationship Id="rId21" Type="http://schemas.openxmlformats.org/officeDocument/2006/relationships/slide" Target="slide14.xml"/><Relationship Id="rId34" Type="http://schemas.openxmlformats.org/officeDocument/2006/relationships/slide" Target="slide30.xml"/><Relationship Id="rId42" Type="http://schemas.openxmlformats.org/officeDocument/2006/relationships/image" Target="../media/image9.png"/><Relationship Id="rId47" Type="http://schemas.microsoft.com/office/2007/relationships/hdphoto" Target="../media/hdphoto8.wdp"/><Relationship Id="rId7" Type="http://schemas.openxmlformats.org/officeDocument/2006/relationships/slide" Target="slide26.xml"/><Relationship Id="rId12" Type="http://schemas.openxmlformats.org/officeDocument/2006/relationships/slide" Target="slide27.xml"/><Relationship Id="rId17" Type="http://schemas.openxmlformats.org/officeDocument/2006/relationships/slide" Target="slide23.xml"/><Relationship Id="rId25" Type="http://schemas.openxmlformats.org/officeDocument/2006/relationships/slide" Target="slide34.xml"/><Relationship Id="rId33" Type="http://schemas.openxmlformats.org/officeDocument/2006/relationships/slide" Target="slide25.xml"/><Relationship Id="rId38" Type="http://schemas.openxmlformats.org/officeDocument/2006/relationships/image" Target="../media/image7.png"/><Relationship Id="rId46" Type="http://schemas.openxmlformats.org/officeDocument/2006/relationships/image" Target="../media/image11.png"/><Relationship Id="rId2" Type="http://schemas.openxmlformats.org/officeDocument/2006/relationships/slide" Target="slide20.xml"/><Relationship Id="rId16" Type="http://schemas.openxmlformats.org/officeDocument/2006/relationships/slide" Target="slide18.xml"/><Relationship Id="rId20" Type="http://schemas.openxmlformats.org/officeDocument/2006/relationships/slide" Target="slide38.xml"/><Relationship Id="rId29" Type="http://schemas.microsoft.com/office/2007/relationships/hdphoto" Target="../media/hdphoto1.wdp"/><Relationship Id="rId41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2.xml"/><Relationship Id="rId24" Type="http://schemas.openxmlformats.org/officeDocument/2006/relationships/slide" Target="slide29.xml"/><Relationship Id="rId32" Type="http://schemas.microsoft.com/office/2007/relationships/hdphoto" Target="../media/hdphoto2.wdp"/><Relationship Id="rId37" Type="http://schemas.microsoft.com/office/2007/relationships/hdphoto" Target="../media/hdphoto3.wdp"/><Relationship Id="rId40" Type="http://schemas.openxmlformats.org/officeDocument/2006/relationships/image" Target="../media/image8.png"/><Relationship Id="rId45" Type="http://schemas.microsoft.com/office/2007/relationships/hdphoto" Target="../media/hdphoto7.wdp"/><Relationship Id="rId5" Type="http://schemas.openxmlformats.org/officeDocument/2006/relationships/slide" Target="slide16.xml"/><Relationship Id="rId15" Type="http://schemas.openxmlformats.org/officeDocument/2006/relationships/slide" Target="slide13.xml"/><Relationship Id="rId23" Type="http://schemas.openxmlformats.org/officeDocument/2006/relationships/slide" Target="slide24.xml"/><Relationship Id="rId28" Type="http://schemas.openxmlformats.org/officeDocument/2006/relationships/image" Target="../media/image4.png"/><Relationship Id="rId36" Type="http://schemas.openxmlformats.org/officeDocument/2006/relationships/image" Target="../media/image6.png"/><Relationship Id="rId49" Type="http://schemas.microsoft.com/office/2007/relationships/hdphoto" Target="../media/hdphoto9.wdp"/><Relationship Id="rId10" Type="http://schemas.openxmlformats.org/officeDocument/2006/relationships/slide" Target="slide17.xml"/><Relationship Id="rId19" Type="http://schemas.openxmlformats.org/officeDocument/2006/relationships/slide" Target="slide33.xml"/><Relationship Id="rId31" Type="http://schemas.openxmlformats.org/officeDocument/2006/relationships/image" Target="../media/image5.png"/><Relationship Id="rId44" Type="http://schemas.openxmlformats.org/officeDocument/2006/relationships/image" Target="../media/image10.png"/><Relationship Id="rId4" Type="http://schemas.openxmlformats.org/officeDocument/2006/relationships/slide" Target="slide11.xml"/><Relationship Id="rId9" Type="http://schemas.openxmlformats.org/officeDocument/2006/relationships/slide" Target="slide36.xml"/><Relationship Id="rId14" Type="http://schemas.openxmlformats.org/officeDocument/2006/relationships/slide" Target="slide37.xml"/><Relationship Id="rId22" Type="http://schemas.openxmlformats.org/officeDocument/2006/relationships/slide" Target="slide19.xml"/><Relationship Id="rId27" Type="http://schemas.openxmlformats.org/officeDocument/2006/relationships/slide" Target="slide10.xml"/><Relationship Id="rId30" Type="http://schemas.openxmlformats.org/officeDocument/2006/relationships/slide" Target="slide15.xml"/><Relationship Id="rId35" Type="http://schemas.openxmlformats.org/officeDocument/2006/relationships/slide" Target="slide12.xml"/><Relationship Id="rId43" Type="http://schemas.microsoft.com/office/2007/relationships/hdphoto" Target="../media/hdphoto6.wdp"/><Relationship Id="rId48" Type="http://schemas.openxmlformats.org/officeDocument/2006/relationships/image" Target="../media/image12.png"/><Relationship Id="rId8" Type="http://schemas.openxmlformats.org/officeDocument/2006/relationships/slide" Target="slide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770179"/>
            <a:ext cx="10515600" cy="7409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МДОУ детский сад №4 «Совенок» ЯМР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1451" y="764996"/>
            <a:ext cx="10515600" cy="33555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90" b="1" i="1" dirty="0" smtClean="0">
                <a:solidFill>
                  <a:srgbClr val="7030A0"/>
                </a:solidFill>
                <a:latin typeface="+mn-lt"/>
              </a:rPr>
              <a:t>«</a:t>
            </a:r>
            <a:r>
              <a:rPr lang="ru-RU" sz="4890" b="1" i="1" dirty="0" smtClean="0">
                <a:solidFill>
                  <a:srgbClr val="7030A0"/>
                </a:solidFill>
                <a:latin typeface="+mn-lt"/>
              </a:rPr>
              <a:t>Создание у</a:t>
            </a:r>
            <a:r>
              <a:rPr lang="en-US" sz="4890" b="1" i="1" dirty="0" smtClean="0">
                <a:solidFill>
                  <a:srgbClr val="7030A0"/>
                </a:solidFill>
                <a:latin typeface="+mn-lt"/>
              </a:rPr>
              <a:t>слови</a:t>
            </a:r>
            <a:r>
              <a:rPr lang="ru-RU" sz="4890" b="1" i="1" dirty="0" smtClean="0">
                <a:solidFill>
                  <a:srgbClr val="7030A0"/>
                </a:solidFill>
                <a:latin typeface="+mn-lt"/>
              </a:rPr>
              <a:t>й</a:t>
            </a:r>
            <a:r>
              <a:rPr lang="en-US" sz="4890" b="1" i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4890" b="1" i="1" dirty="0">
                <a:solidFill>
                  <a:srgbClr val="7030A0"/>
                </a:solidFill>
                <a:latin typeface="+mn-lt"/>
              </a:rPr>
              <a:t>для духовно-нравственного развития детей дошкольного </a:t>
            </a:r>
            <a:r>
              <a:rPr lang="en-US" sz="4890" b="1" i="1" dirty="0" smtClean="0">
                <a:solidFill>
                  <a:srgbClr val="7030A0"/>
                </a:solidFill>
                <a:latin typeface="+mn-lt"/>
              </a:rPr>
              <a:t>возраста</a:t>
            </a:r>
            <a:r>
              <a:rPr lang="ru-RU" sz="4890" b="1" i="1" dirty="0" smtClean="0">
                <a:solidFill>
                  <a:srgbClr val="7030A0"/>
                </a:solidFill>
                <a:latin typeface="+mn-lt"/>
              </a:rPr>
              <a:t>:  интеграция в </a:t>
            </a:r>
            <a:r>
              <a:rPr lang="en-US" sz="4890" b="1" i="1" dirty="0" smtClean="0">
                <a:solidFill>
                  <a:srgbClr val="7030A0"/>
                </a:solidFill>
                <a:latin typeface="+mn-lt"/>
              </a:rPr>
              <a:t> целостн</a:t>
            </a:r>
            <a:r>
              <a:rPr lang="ru-RU" sz="4890" b="1" i="1" dirty="0" smtClean="0">
                <a:solidFill>
                  <a:srgbClr val="7030A0"/>
                </a:solidFill>
                <a:latin typeface="+mn-lt"/>
              </a:rPr>
              <a:t>ый</a:t>
            </a:r>
            <a:r>
              <a:rPr lang="en-US" sz="4890" b="1" i="1" dirty="0" smtClean="0">
                <a:solidFill>
                  <a:srgbClr val="7030A0"/>
                </a:solidFill>
                <a:latin typeface="+mn-lt"/>
              </a:rPr>
              <a:t> педагогическ</a:t>
            </a:r>
            <a:r>
              <a:rPr lang="ru-RU" sz="4890" b="1" i="1" dirty="0" smtClean="0">
                <a:solidFill>
                  <a:srgbClr val="7030A0"/>
                </a:solidFill>
                <a:latin typeface="+mn-lt"/>
              </a:rPr>
              <a:t>ий</a:t>
            </a:r>
            <a:r>
              <a:rPr lang="en-US" sz="4890" b="1" i="1" dirty="0" smtClean="0">
                <a:solidFill>
                  <a:srgbClr val="7030A0"/>
                </a:solidFill>
                <a:latin typeface="+mn-lt"/>
              </a:rPr>
              <a:t> процесс»</a:t>
            </a:r>
            <a:endParaRPr lang="en-US" sz="4890" b="1" i="1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2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09040"/>
            <a:ext cx="10515600" cy="3063875"/>
          </a:xfrm>
        </p:spPr>
        <p:txBody>
          <a:bodyPr>
            <a:normAutofit/>
          </a:bodyPr>
          <a:lstStyle/>
          <a:p>
            <a:pPr algn="ctr"/>
            <a:r>
              <a:rPr lang="ru-RU" altLang="en-US" b="1" dirty="0">
                <a:solidFill>
                  <a:srgbClr val="7030A0"/>
                </a:solidFill>
              </a:rPr>
              <a:t>Хохломская роспись имеет </a:t>
            </a:r>
            <a:br>
              <a:rPr lang="ru-RU" altLang="en-US" b="1" dirty="0">
                <a:solidFill>
                  <a:srgbClr val="7030A0"/>
                </a:solidFill>
              </a:rPr>
            </a:br>
            <a:r>
              <a:rPr lang="ru-RU" altLang="en-US" b="1" dirty="0">
                <a:solidFill>
                  <a:srgbClr val="7030A0"/>
                </a:solidFill>
              </a:rPr>
              <a:t>три главных цвета. </a:t>
            </a:r>
            <a:br>
              <a:rPr lang="ru-RU" altLang="en-US" b="1" dirty="0">
                <a:solidFill>
                  <a:srgbClr val="7030A0"/>
                </a:solidFill>
              </a:rPr>
            </a:br>
            <a:r>
              <a:rPr lang="ru-RU" altLang="en-US" b="1" dirty="0">
                <a:solidFill>
                  <a:srgbClr val="7030A0"/>
                </a:solidFill>
              </a:rPr>
              <a:t/>
            </a:r>
            <a:br>
              <a:rPr lang="ru-RU" altLang="en-US" b="1" dirty="0">
                <a:solidFill>
                  <a:srgbClr val="7030A0"/>
                </a:solidFill>
              </a:rPr>
            </a:br>
            <a:r>
              <a:rPr lang="ru-RU" altLang="en-US" b="1" dirty="0">
                <a:solidFill>
                  <a:srgbClr val="7030A0"/>
                </a:solidFill>
              </a:rPr>
              <a:t>Назовите их</a:t>
            </a:r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965200" y="5539105"/>
            <a:ext cx="10515600" cy="953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en-US" dirty="0"/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6770"/>
            <a:ext cx="10515600" cy="3288665"/>
          </a:xfrm>
        </p:spPr>
        <p:txBody>
          <a:bodyPr>
            <a:normAutofit/>
          </a:bodyPr>
          <a:lstStyle/>
          <a:p>
            <a:pPr algn="ctr"/>
            <a:r>
              <a:rPr lang="ru-RU" altLang="en-US" b="1" dirty="0">
                <a:solidFill>
                  <a:srgbClr val="7030A0"/>
                </a:solidFill>
              </a:rPr>
              <a:t>Посватавшись к девушке, жених обязательно дарил ей изделие </a:t>
            </a:r>
            <a:br>
              <a:rPr lang="ru-RU" altLang="en-US" b="1" dirty="0">
                <a:solidFill>
                  <a:srgbClr val="7030A0"/>
                </a:solidFill>
              </a:rPr>
            </a:br>
            <a:r>
              <a:rPr lang="ru-RU" altLang="en-US" b="1" dirty="0">
                <a:solidFill>
                  <a:srgbClr val="7030A0"/>
                </a:solidFill>
              </a:rPr>
              <a:t>собственного изготовления, которое невеста брала на </a:t>
            </a:r>
            <a:br>
              <a:rPr lang="ru-RU" altLang="en-US" b="1" dirty="0">
                <a:solidFill>
                  <a:srgbClr val="7030A0"/>
                </a:solidFill>
              </a:rPr>
            </a:br>
            <a:r>
              <a:rPr lang="ru-RU" altLang="en-US" b="1" dirty="0">
                <a:solidFill>
                  <a:srgbClr val="7030A0"/>
                </a:solidFill>
              </a:rPr>
              <a:t>посиделки. Что это?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345" y="1731700"/>
            <a:ext cx="10819765" cy="2896870"/>
          </a:xfrm>
        </p:spPr>
        <p:txBody>
          <a:bodyPr>
            <a:normAutofit/>
          </a:bodyPr>
          <a:lstStyle/>
          <a:p>
            <a:pPr algn="ctr"/>
            <a:r>
              <a:rPr lang="ru-RU" altLang="en-US" b="1" dirty="0">
                <a:solidFill>
                  <a:srgbClr val="7030A0"/>
                </a:solidFill>
              </a:rPr>
              <a:t>На Руси был распространён </a:t>
            </a:r>
            <a:br>
              <a:rPr lang="ru-RU" altLang="en-US" b="1" dirty="0">
                <a:solidFill>
                  <a:srgbClr val="7030A0"/>
                </a:solidFill>
              </a:rPr>
            </a:br>
            <a:r>
              <a:rPr lang="ru-RU" altLang="en-US" b="1" dirty="0">
                <a:solidFill>
                  <a:srgbClr val="7030A0"/>
                </a:solidFill>
              </a:rPr>
              <a:t>берестяной промысел. </a:t>
            </a:r>
            <a:br>
              <a:rPr lang="ru-RU" altLang="en-US" b="1" dirty="0">
                <a:solidFill>
                  <a:srgbClr val="7030A0"/>
                </a:solidFill>
              </a:rPr>
            </a:br>
            <a:r>
              <a:rPr lang="ru-RU" altLang="en-US" b="1" dirty="0">
                <a:solidFill>
                  <a:srgbClr val="7030A0"/>
                </a:solidFill>
              </a:rPr>
              <a:t/>
            </a:r>
            <a:br>
              <a:rPr lang="ru-RU" altLang="en-US" b="1" dirty="0">
                <a:solidFill>
                  <a:srgbClr val="7030A0"/>
                </a:solidFill>
              </a:rPr>
            </a:br>
            <a:r>
              <a:rPr lang="ru-RU" altLang="en-US" b="1" dirty="0">
                <a:solidFill>
                  <a:srgbClr val="7030A0"/>
                </a:solidFill>
              </a:rPr>
              <a:t>Когда мастера делали заготовку бересты?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958" y="807252"/>
            <a:ext cx="10515600" cy="4083050"/>
          </a:xfrm>
        </p:spPr>
        <p:txBody>
          <a:bodyPr>
            <a:normAutofit/>
          </a:bodyPr>
          <a:lstStyle/>
          <a:p>
            <a:pPr algn="ctr"/>
            <a:r>
              <a:rPr lang="ru-RU" altLang="en-US" b="1" dirty="0">
                <a:solidFill>
                  <a:srgbClr val="7030A0"/>
                </a:solidFill>
              </a:rPr>
              <a:t>Афанасий Никитич, отправляясь в Индию, вёз на продажу меха, железные изделия и «</a:t>
            </a:r>
            <a:r>
              <a:rPr lang="ru-RU" altLang="en-US" b="1" dirty="0" err="1">
                <a:solidFill>
                  <a:srgbClr val="7030A0"/>
                </a:solidFill>
              </a:rPr>
              <a:t>узорочьё</a:t>
            </a:r>
            <a:r>
              <a:rPr lang="ru-RU" altLang="en-US" b="1" dirty="0">
                <a:solidFill>
                  <a:srgbClr val="7030A0"/>
                </a:solidFill>
              </a:rPr>
              <a:t>». </a:t>
            </a:r>
            <a:br>
              <a:rPr lang="ru-RU" altLang="en-US" b="1" dirty="0">
                <a:solidFill>
                  <a:srgbClr val="7030A0"/>
                </a:solidFill>
              </a:rPr>
            </a:br>
            <a:r>
              <a:rPr lang="ru-RU" altLang="en-US" b="1" dirty="0">
                <a:solidFill>
                  <a:srgbClr val="7030A0"/>
                </a:solidFill>
              </a:rPr>
              <a:t>Что это такое?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2808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b="1">
                <a:solidFill>
                  <a:srgbClr val="7030A0"/>
                </a:solidFill>
              </a:rPr>
              <a:t>Эту игрушку делали из отходов дерева, ее не раскрашивали, зато она была подвижной: </a:t>
            </a:r>
            <a:br>
              <a:rPr lang="ru-RU" altLang="en-US" b="1">
                <a:solidFill>
                  <a:srgbClr val="7030A0"/>
                </a:solidFill>
              </a:rPr>
            </a:br>
            <a:r>
              <a:rPr lang="ru-RU" altLang="en-US" b="1">
                <a:solidFill>
                  <a:srgbClr val="7030A0"/>
                </a:solidFill>
              </a:rPr>
              <a:t>кони передвигали ноги, мужик и </a:t>
            </a:r>
            <a:br>
              <a:rPr lang="ru-RU" altLang="en-US" b="1">
                <a:solidFill>
                  <a:srgbClr val="7030A0"/>
                </a:solidFill>
              </a:rPr>
            </a:br>
            <a:r>
              <a:rPr lang="ru-RU" altLang="en-US" b="1">
                <a:solidFill>
                  <a:srgbClr val="7030A0"/>
                </a:solidFill>
              </a:rPr>
              <a:t>медведь пилили бревно. </a:t>
            </a:r>
            <a:br>
              <a:rPr lang="ru-RU" altLang="en-US" b="1">
                <a:solidFill>
                  <a:srgbClr val="7030A0"/>
                </a:solidFill>
              </a:rPr>
            </a:br>
            <a:r>
              <a:rPr lang="ru-RU" altLang="en-US" b="1">
                <a:solidFill>
                  <a:srgbClr val="7030A0"/>
                </a:solidFill>
              </a:rPr>
              <a:t>Именно эта игрушка стала известна. </a:t>
            </a:r>
            <a:br>
              <a:rPr lang="ru-RU" altLang="en-US" b="1">
                <a:solidFill>
                  <a:srgbClr val="7030A0"/>
                </a:solidFill>
              </a:rPr>
            </a:br>
            <a:r>
              <a:rPr lang="ru-RU" altLang="en-US" b="1">
                <a:solidFill>
                  <a:srgbClr val="7030A0"/>
                </a:solidFill>
              </a:rPr>
              <a:t>Назовите её.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910" y="1762000"/>
            <a:ext cx="10515600" cy="2166906"/>
          </a:xfrm>
        </p:spPr>
        <p:txBody>
          <a:bodyPr>
            <a:normAutofit/>
          </a:bodyPr>
          <a:lstStyle/>
          <a:p>
            <a:pPr algn="ctr"/>
            <a:r>
              <a:rPr lang="ru-RU" altLang="en-US" b="1" dirty="0">
                <a:solidFill>
                  <a:srgbClr val="7030A0"/>
                </a:solidFill>
              </a:rPr>
              <a:t>Без какого блюда невозможен обед на Руси?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296" y="21596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en-US" b="1" dirty="0">
                <a:solidFill>
                  <a:srgbClr val="7030A0"/>
                </a:solidFill>
              </a:rPr>
              <a:t>Как назывался распространённый на Руси тёплый напиток из трав с мёдом?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394" y="2437074"/>
            <a:ext cx="10515600" cy="1325563"/>
          </a:xfrm>
        </p:spPr>
        <p:txBody>
          <a:bodyPr/>
          <a:lstStyle/>
          <a:p>
            <a:pPr algn="ctr"/>
            <a:r>
              <a:rPr lang="ru-RU" altLang="en-US" b="1" dirty="0">
                <a:solidFill>
                  <a:srgbClr val="7030A0"/>
                </a:solidFill>
              </a:rPr>
              <a:t>Какое блюдо солят трижды?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296" y="2481091"/>
            <a:ext cx="10515600" cy="1325563"/>
          </a:xfrm>
        </p:spPr>
        <p:txBody>
          <a:bodyPr/>
          <a:lstStyle/>
          <a:p>
            <a:pPr algn="ctr"/>
            <a:r>
              <a:rPr lang="ru-RU" altLang="en-US" b="1" dirty="0">
                <a:solidFill>
                  <a:srgbClr val="7030A0"/>
                </a:solidFill>
              </a:rPr>
              <a:t>Что такое кулебяка?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147" y="1850823"/>
            <a:ext cx="10515600" cy="2239010"/>
          </a:xfrm>
        </p:spPr>
        <p:txBody>
          <a:bodyPr>
            <a:normAutofit/>
          </a:bodyPr>
          <a:lstStyle/>
          <a:p>
            <a:pPr algn="ctr"/>
            <a:r>
              <a:rPr lang="ru-RU" altLang="en-US" b="1" dirty="0">
                <a:solidFill>
                  <a:srgbClr val="7030A0"/>
                </a:solidFill>
              </a:rPr>
              <a:t>На Руси был обычай в особых случаях </a:t>
            </a:r>
            <a:r>
              <a:rPr lang="ru-RU" altLang="en-US" b="1" dirty="0" smtClean="0">
                <a:solidFill>
                  <a:srgbClr val="7030A0"/>
                </a:solidFill>
              </a:rPr>
              <a:t>печь </a:t>
            </a:r>
            <a:r>
              <a:rPr lang="ru-RU" altLang="en-US" b="1" dirty="0">
                <a:solidFill>
                  <a:srgbClr val="7030A0"/>
                </a:solidFill>
              </a:rPr>
              <a:t>и рассылать пироги по домам. </a:t>
            </a:r>
            <a:br>
              <a:rPr lang="ru-RU" altLang="en-US" b="1" dirty="0">
                <a:solidFill>
                  <a:srgbClr val="7030A0"/>
                </a:solidFill>
              </a:rPr>
            </a:br>
            <a:r>
              <a:rPr lang="ru-RU" altLang="en-US" b="1" dirty="0">
                <a:solidFill>
                  <a:srgbClr val="7030A0"/>
                </a:solidFill>
              </a:rPr>
              <a:t>Что это означало?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940" y="257175"/>
            <a:ext cx="8969375" cy="6344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442" y="27881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en-US" b="1" dirty="0">
                <a:solidFill>
                  <a:srgbClr val="7030A0"/>
                </a:solidFill>
              </a:rPr>
              <a:t>Какая самая распространённая на Руси обувь?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183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en-US" b="1">
                <a:solidFill>
                  <a:srgbClr val="7030A0"/>
                </a:solidFill>
              </a:rPr>
              <a:t>Назовите универсальный предмет мебели в русской избе.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575" y="1000760"/>
            <a:ext cx="10515600" cy="2536190"/>
          </a:xfrm>
        </p:spPr>
        <p:txBody>
          <a:bodyPr>
            <a:normAutofit/>
          </a:bodyPr>
          <a:lstStyle/>
          <a:p>
            <a:pPr algn="ctr"/>
            <a:r>
              <a:rPr lang="ru-RU" altLang="en-US" b="1">
                <a:solidFill>
                  <a:srgbClr val="7030A0"/>
                </a:solidFill>
              </a:rPr>
              <a:t>Русский сосуд самобытной формы для питья, не встречавшийся ни в одной из других стран мира - это...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21835"/>
          </a:xfrm>
        </p:spPr>
        <p:txBody>
          <a:bodyPr>
            <a:normAutofit/>
          </a:bodyPr>
          <a:lstStyle/>
          <a:p>
            <a:pPr algn="ctr"/>
            <a:r>
              <a:rPr lang="ru-RU" altLang="en-US" b="1">
                <a:solidFill>
                  <a:srgbClr val="7030A0"/>
                </a:solidFill>
              </a:rPr>
              <a:t>Роль этого предмета в русской семье  велика, их насчитывается около 40. </a:t>
            </a:r>
            <a:br>
              <a:rPr lang="ru-RU" altLang="en-US" b="1">
                <a:solidFill>
                  <a:srgbClr val="7030A0"/>
                </a:solidFill>
              </a:rPr>
            </a:br>
            <a:r>
              <a:rPr lang="ru-RU" altLang="en-US" b="1">
                <a:solidFill>
                  <a:srgbClr val="7030A0"/>
                </a:solidFill>
              </a:rPr>
              <a:t>Но главными считались всего 5: </a:t>
            </a:r>
            <a:br>
              <a:rPr lang="ru-RU" altLang="en-US" b="1">
                <a:solidFill>
                  <a:srgbClr val="7030A0"/>
                </a:solidFill>
              </a:rPr>
            </a:br>
            <a:r>
              <a:rPr lang="ru-RU" altLang="en-US" b="1">
                <a:solidFill>
                  <a:srgbClr val="7030A0"/>
                </a:solidFill>
              </a:rPr>
              <a:t>родительский, союзный, «божник», венчальный, хлебосольный. </a:t>
            </a:r>
            <a:br>
              <a:rPr lang="ru-RU" altLang="en-US" b="1">
                <a:solidFill>
                  <a:srgbClr val="7030A0"/>
                </a:solidFill>
              </a:rPr>
            </a:br>
            <a:r>
              <a:rPr lang="ru-RU" altLang="en-US" b="1">
                <a:solidFill>
                  <a:srgbClr val="7030A0"/>
                </a:solidFill>
              </a:rPr>
              <a:t>Что это за предмет?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696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en-US" b="1" dirty="0">
                <a:solidFill>
                  <a:srgbClr val="7030A0"/>
                </a:solidFill>
              </a:rPr>
              <a:t>Назовите самое распространенное на Руси осветительное устройство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152" y="25311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en-US" b="1" dirty="0">
                <a:solidFill>
                  <a:srgbClr val="7030A0"/>
                </a:solidFill>
              </a:rPr>
              <a:t>На какие праздники особенно любили гадать девушки?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842" y="22592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en-US" b="1" dirty="0">
                <a:solidFill>
                  <a:srgbClr val="7030A0"/>
                </a:solidFill>
              </a:rPr>
              <a:t>Вокруг какого священного дерева объезжал свадебный поезд наших предков?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922" y="2382262"/>
            <a:ext cx="10515600" cy="1325563"/>
          </a:xfrm>
        </p:spPr>
        <p:txBody>
          <a:bodyPr/>
          <a:lstStyle/>
          <a:p>
            <a:pPr algn="ctr"/>
            <a:r>
              <a:rPr lang="ru-RU" altLang="en-US" b="1" dirty="0">
                <a:solidFill>
                  <a:srgbClr val="7030A0"/>
                </a:solidFill>
              </a:rPr>
              <a:t>Назовите весенние русские праздники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630" y="861060"/>
            <a:ext cx="10515600" cy="2725420"/>
          </a:xfrm>
        </p:spPr>
        <p:txBody>
          <a:bodyPr>
            <a:normAutofit/>
          </a:bodyPr>
          <a:lstStyle/>
          <a:p>
            <a:pPr algn="ctr"/>
            <a:r>
              <a:rPr lang="ru-RU" altLang="en-US" b="1">
                <a:solidFill>
                  <a:srgbClr val="7030A0"/>
                </a:solidFill>
              </a:rPr>
              <a:t>Почему катание с гор в праздник Масленицы ребята соревновались, кто прокатится дальше? Что за примета? 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686" y="21630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en-US" b="1" dirty="0">
                <a:solidFill>
                  <a:srgbClr val="7030A0"/>
                </a:solidFill>
              </a:rPr>
              <a:t>Какой языческий праздник связала народная молва с кошачьим аппетитом? 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en-US" dirty="0">
                <a:solidFill>
                  <a:srgbClr val="7030A0"/>
                </a:solidFill>
              </a:rPr>
              <a:t>Суть духовно-нравственного воспитания заключается в формировании у ребёнка понятий о нематериальных ценностях в жизни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045" y="1956435"/>
            <a:ext cx="4732655" cy="4732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393" y="2414730"/>
            <a:ext cx="10515600" cy="1325563"/>
          </a:xfrm>
        </p:spPr>
        <p:txBody>
          <a:bodyPr/>
          <a:lstStyle/>
          <a:p>
            <a:pPr algn="ctr"/>
            <a:r>
              <a:rPr lang="ru-RU" altLang="en-US" b="1" dirty="0">
                <a:solidFill>
                  <a:srgbClr val="7030A0"/>
                </a:solidFill>
              </a:rPr>
              <a:t>Назовите столицу былинной Руси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151" y="2424534"/>
            <a:ext cx="10515600" cy="1325563"/>
          </a:xfrm>
        </p:spPr>
        <p:txBody>
          <a:bodyPr/>
          <a:lstStyle/>
          <a:p>
            <a:pPr algn="ctr"/>
            <a:r>
              <a:rPr lang="ru-RU" altLang="en-US" b="1" dirty="0">
                <a:solidFill>
                  <a:srgbClr val="7030A0"/>
                </a:solidFill>
              </a:rPr>
              <a:t>Кто входил в богатырскую заставу?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30145"/>
            <a:ext cx="10515600" cy="1325563"/>
          </a:xfrm>
        </p:spPr>
        <p:txBody>
          <a:bodyPr/>
          <a:lstStyle/>
          <a:p>
            <a:r>
              <a:rPr lang="ru-RU" altLang="en-US" b="1">
                <a:solidFill>
                  <a:srgbClr val="7030A0"/>
                </a:solidFill>
              </a:rPr>
              <a:t>Сколько времени длится богатырский сон?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29" y="2466361"/>
            <a:ext cx="10515600" cy="1325563"/>
          </a:xfrm>
        </p:spPr>
        <p:txBody>
          <a:bodyPr/>
          <a:lstStyle/>
          <a:p>
            <a:r>
              <a:rPr lang="ru-RU" altLang="en-US" b="1" dirty="0">
                <a:solidFill>
                  <a:srgbClr val="7030A0"/>
                </a:solidFill>
              </a:rPr>
              <a:t>Как звали племянницу князя Владимира?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525" y="2430145"/>
            <a:ext cx="10455275" cy="1325880"/>
          </a:xfrm>
        </p:spPr>
        <p:txBody>
          <a:bodyPr/>
          <a:lstStyle/>
          <a:p>
            <a:r>
              <a:rPr lang="ru-RU" altLang="en-US" b="1">
                <a:solidFill>
                  <a:srgbClr val="7030A0"/>
                </a:solidFill>
              </a:rPr>
              <a:t>К кому перешёл меч- кладенец Святогора?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015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en-US" b="1">
                <a:solidFill>
                  <a:srgbClr val="7030A0"/>
                </a:solidFill>
              </a:rPr>
              <a:t>Какой месяц называли «полузимник» или «грудень»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23745"/>
            <a:ext cx="10515600" cy="1325563"/>
          </a:xfrm>
        </p:spPr>
        <p:txBody>
          <a:bodyPr/>
          <a:lstStyle/>
          <a:p>
            <a:pPr algn="ctr"/>
            <a:r>
              <a:rPr lang="ru-RU" altLang="en-US" b="1">
                <a:solidFill>
                  <a:srgbClr val="7030A0"/>
                </a:solidFill>
              </a:rPr>
              <a:t>Полтина – это...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248" y="2247733"/>
            <a:ext cx="10515600" cy="1325563"/>
          </a:xfrm>
        </p:spPr>
        <p:txBody>
          <a:bodyPr/>
          <a:lstStyle/>
          <a:p>
            <a:pPr algn="ctr"/>
            <a:r>
              <a:rPr lang="ru-RU" altLang="en-US" b="1" dirty="0" err="1">
                <a:solidFill>
                  <a:srgbClr val="7030A0"/>
                </a:solidFill>
              </a:rPr>
              <a:t>Ведрина</a:t>
            </a:r>
            <a:r>
              <a:rPr lang="ru-RU" altLang="en-US" b="1" dirty="0">
                <a:solidFill>
                  <a:srgbClr val="7030A0"/>
                </a:solidFill>
              </a:rPr>
              <a:t> – от слова «вёдро» – это...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1005"/>
            <a:ext cx="10515600" cy="1325563"/>
          </a:xfrm>
        </p:spPr>
        <p:txBody>
          <a:bodyPr/>
          <a:lstStyle/>
          <a:p>
            <a:pPr algn="ctr"/>
            <a:r>
              <a:rPr lang="ru-RU" altLang="en-US" b="1">
                <a:solidFill>
                  <a:srgbClr val="7030A0"/>
                </a:solidFill>
              </a:rPr>
              <a:t>Дынка– это...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26235"/>
            <a:ext cx="10515600" cy="1325563"/>
          </a:xfrm>
        </p:spPr>
        <p:txBody>
          <a:bodyPr/>
          <a:lstStyle/>
          <a:p>
            <a:pPr algn="ctr"/>
            <a:r>
              <a:rPr lang="ru-RU" altLang="en-US" b="1">
                <a:solidFill>
                  <a:srgbClr val="7030A0"/>
                </a:solidFill>
              </a:rPr>
              <a:t>Гашник –  это...</a:t>
            </a:r>
          </a:p>
        </p:txBody>
      </p:sp>
      <p:cxnSp>
        <p:nvCxnSpPr>
          <p:cNvPr id="5" name="Прямая со стрелкой 4">
            <a:hlinkClick r:id="rId2" action="ppaction://hlinksldjump"/>
          </p:cNvPr>
          <p:cNvCxnSpPr/>
          <p:nvPr/>
        </p:nvCxnSpPr>
        <p:spPr>
          <a:xfrm flipV="1">
            <a:off x="9788525" y="6447155"/>
            <a:ext cx="181673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41435"/>
            <a:ext cx="10515600" cy="26328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+mn-lt"/>
              </a:rPr>
              <a:t>Годовая задача</a:t>
            </a:r>
            <a:br>
              <a:rPr lang="ru-RU" b="1" dirty="0" smtClean="0">
                <a:solidFill>
                  <a:srgbClr val="7030A0"/>
                </a:solidFill>
                <a:latin typeface="+mn-lt"/>
              </a:rPr>
            </a:br>
            <a:r>
              <a:rPr lang="ru-RU" dirty="0" smtClean="0">
                <a:latin typeface="+mn-lt"/>
              </a:rPr>
              <a:t> </a:t>
            </a:r>
            <a:br>
              <a:rPr lang="ru-RU" dirty="0" smtClean="0">
                <a:latin typeface="+mn-lt"/>
              </a:rPr>
            </a:br>
            <a:r>
              <a:rPr lang="ru-RU" b="1" dirty="0" smtClean="0">
                <a:solidFill>
                  <a:srgbClr val="7030A0"/>
                </a:solidFill>
                <a:latin typeface="+mn-lt"/>
              </a:rPr>
              <a:t>«Организация работы в ДОУ по духовно-нравственному воспитанию детей дошкольного возраста»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83724"/>
            <a:ext cx="10515600" cy="239323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Семинар-практикум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Построение целостного педагогического процесса с целью создания условий для духовно-нравственного развития детей дошкольного возраста»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9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174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sym typeface="+mn-ea"/>
              </a:rPr>
              <a:t>«Ярмарка педагогических идей» - лучшая педагогическая практика по духовно-нравственному воспитанию детей дошкольного возраста</a:t>
            </a:r>
            <a:endParaRPr lang="ru-RU" altLang="en-US" b="1" dirty="0" smtClean="0">
              <a:solidFill>
                <a:srgbClr val="7030A0"/>
              </a:solidFill>
              <a:sym typeface="+mn-ea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3360" y="2503805"/>
            <a:ext cx="4358640" cy="4354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327" y="287850"/>
            <a:ext cx="10972800" cy="14778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C00000"/>
                </a:solidFill>
              </a:rPr>
              <a:t>Первое условие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с</a:t>
            </a:r>
            <a:r>
              <a:rPr lang="ru-RU" b="1" dirty="0" smtClean="0">
                <a:solidFill>
                  <a:srgbClr val="7030A0"/>
                </a:solidFill>
              </a:rPr>
              <a:t>оздание </a:t>
            </a:r>
            <a:r>
              <a:rPr lang="ru-RU" b="1" dirty="0">
                <a:solidFill>
                  <a:srgbClr val="7030A0"/>
                </a:solidFill>
              </a:rPr>
              <a:t>развивающей</a:t>
            </a:r>
            <a:r>
              <a:rPr lang="en-US" b="1" dirty="0">
                <a:solidFill>
                  <a:srgbClr val="7030A0"/>
                </a:solidFill>
              </a:rPr>
              <a:t> </a:t>
            </a:r>
            <a:r>
              <a:rPr lang="ru-RU" b="1" dirty="0">
                <a:solidFill>
                  <a:srgbClr val="7030A0"/>
                </a:solidFill>
              </a:rPr>
              <a:t>предметно</a:t>
            </a:r>
            <a:r>
              <a:rPr lang="ru-RU" dirty="0">
                <a:solidFill>
                  <a:srgbClr val="7030A0"/>
                </a:solidFill>
              </a:rPr>
              <a:t>-</a:t>
            </a:r>
            <a:r>
              <a:rPr lang="ru-RU" b="1" dirty="0">
                <a:solidFill>
                  <a:srgbClr val="7030A0"/>
                </a:solidFill>
              </a:rPr>
              <a:t>пространственной</a:t>
            </a:r>
            <a:r>
              <a:rPr lang="en-US" b="1" dirty="0">
                <a:solidFill>
                  <a:srgbClr val="7030A0"/>
                </a:solidFill>
              </a:rPr>
              <a:t> </a:t>
            </a:r>
            <a:r>
              <a:rPr lang="ru-RU" b="1" dirty="0">
                <a:solidFill>
                  <a:srgbClr val="7030A0"/>
                </a:solidFill>
              </a:rPr>
              <a:t>среды  в </a:t>
            </a:r>
            <a:r>
              <a:rPr lang="ru-RU" b="1" dirty="0" smtClean="0">
                <a:solidFill>
                  <a:srgbClr val="7030A0"/>
                </a:solidFill>
              </a:rPr>
              <a:t>группе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23392" y="1672907"/>
            <a:ext cx="109728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Второе условие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7030A0"/>
                </a:solidFill>
              </a:rPr>
              <a:t>непосредственно организация работы с детьми по данному направлению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3392" y="3357691"/>
            <a:ext cx="109728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Третье условие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взаимодействие педагога с семьей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3392" y="4787037"/>
            <a:ext cx="109728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Четвертое условие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7030A0"/>
                </a:solidFill>
              </a:rPr>
              <a:t>личные качества педагога и умение проецировать их на окружение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7210"/>
            <a:ext cx="9144000" cy="4081780"/>
          </a:xfrm>
        </p:spPr>
        <p:txBody>
          <a:bodyPr>
            <a:normAutofit/>
          </a:bodyPr>
          <a:lstStyle/>
          <a:p>
            <a:r>
              <a:rPr lang="en-US" sz="4890" b="1" i="1" dirty="0" smtClean="0">
                <a:solidFill>
                  <a:srgbClr val="7030A0"/>
                </a:solidFill>
              </a:rPr>
              <a:t>«Условия </a:t>
            </a:r>
            <a:r>
              <a:rPr lang="en-US" sz="4890" b="1" i="1" dirty="0">
                <a:solidFill>
                  <a:srgbClr val="7030A0"/>
                </a:solidFill>
              </a:rPr>
              <a:t>для духовно-нравственного развития детей дошкольного возраста через построение целостного педагогического процесса»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50535"/>
            <a:ext cx="9144000" cy="1104900"/>
          </a:xfrm>
        </p:spPr>
        <p:txBody>
          <a:bodyPr>
            <a:normAutofit/>
          </a:bodyPr>
          <a:lstStyle/>
          <a:p>
            <a:r>
              <a:rPr lang="ru-RU" altLang="en-US" dirty="0">
                <a:solidFill>
                  <a:srgbClr val="7030A0"/>
                </a:solidFill>
              </a:rPr>
              <a:t>педагогический совет в форме</a:t>
            </a:r>
          </a:p>
          <a:p>
            <a:r>
              <a:rPr lang="ru-RU" altLang="en-US" dirty="0">
                <a:solidFill>
                  <a:srgbClr val="7030A0"/>
                </a:solidFill>
              </a:rPr>
              <a:t>посиделок «В русской избе»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940" y="615950"/>
            <a:ext cx="10034905" cy="1199515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«</a:t>
            </a:r>
            <a:r>
              <a:rPr lang="ru-RU" altLang="en-US" b="1" i="1" dirty="0">
                <a:solidFill>
                  <a:srgbClr val="7030A0"/>
                </a:solidFill>
              </a:rPr>
              <a:t>Посиделки в русской избе</a:t>
            </a:r>
            <a:r>
              <a:rPr lang="en-US" b="1" i="1" dirty="0">
                <a:solidFill>
                  <a:srgbClr val="7030A0"/>
                </a:solidFill>
              </a:rPr>
              <a:t>»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60" y="1997710"/>
            <a:ext cx="6881495" cy="458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9075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6000" b="1" i="1" dirty="0">
                <a:solidFill>
                  <a:srgbClr val="7030A0"/>
                </a:solidFill>
              </a:rPr>
              <a:t>«О русских обычаях, традициях </a:t>
            </a:r>
            <a:br>
              <a:rPr lang="ru-RU" altLang="en-US" sz="6000" b="1" i="1" dirty="0">
                <a:solidFill>
                  <a:srgbClr val="7030A0"/>
                </a:solidFill>
              </a:rPr>
            </a:br>
            <a:r>
              <a:rPr lang="ru-RU" altLang="en-US" sz="6000" b="1" i="1" dirty="0">
                <a:solidFill>
                  <a:srgbClr val="7030A0"/>
                </a:solidFill>
              </a:rPr>
              <a:t>и народном творчестве»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249295" y="5992495"/>
            <a:ext cx="5257800" cy="490855"/>
          </a:xfrm>
        </p:spPr>
        <p:txBody>
          <a:bodyPr>
            <a:normAutofit fontScale="97500"/>
          </a:bodyPr>
          <a:lstStyle/>
          <a:p>
            <a:pPr marL="0" indent="0" algn="ctr">
              <a:buNone/>
            </a:pPr>
            <a:r>
              <a:rPr lang="ru-RU" altLang="en-US" dirty="0">
                <a:solidFill>
                  <a:srgbClr val="7030A0"/>
                </a:solidFill>
              </a:rPr>
              <a:t>Интеллектуально-творческая игра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569258"/>
              </p:ext>
            </p:extLst>
          </p:nvPr>
        </p:nvGraphicFramePr>
        <p:xfrm>
          <a:off x="422275" y="33655"/>
          <a:ext cx="11430635" cy="6708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280"/>
                <a:gridCol w="1909445"/>
                <a:gridCol w="1991360"/>
                <a:gridCol w="1918335"/>
                <a:gridCol w="1970405"/>
                <a:gridCol w="1781810"/>
              </a:tblGrid>
              <a:tr h="1212215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gradFill>
                            <a:gsLst>
                              <a:gs pos="0">
                                <a:srgbClr val="7B32B2"/>
                              </a:gs>
                              <a:gs pos="100000">
                                <a:srgbClr val="401A5D"/>
                              </a:gs>
                            </a:gsLst>
                            <a:lin scaled="0"/>
                          </a:gradFill>
                        </a:rPr>
                        <a:t>Народное декоративно – прикладное искусство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1" dirty="0">
                          <a:solidFill>
                            <a:srgbClr val="7030A0"/>
                          </a:solidFill>
                        </a:rPr>
                        <a:t>Русская кухня</a:t>
                      </a:r>
                    </a:p>
                    <a:p>
                      <a:pPr algn="ctr"/>
                      <a:endParaRPr lang="ru-RU" sz="1800" b="1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1" dirty="0">
                          <a:solidFill>
                            <a:srgbClr val="7030A0"/>
                          </a:solidFill>
                        </a:rPr>
                        <a:t>Быт русского народа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1" dirty="0">
                          <a:solidFill>
                            <a:srgbClr val="7030A0"/>
                          </a:solidFill>
                        </a:rPr>
                        <a:t>Русские народные праздники</a:t>
                      </a:r>
                    </a:p>
                    <a:p>
                      <a:pPr algn="ctr"/>
                      <a:endParaRPr lang="ru-RU" sz="1800" b="1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1" dirty="0">
                          <a:solidFill>
                            <a:srgbClr val="7030A0"/>
                          </a:solidFill>
                        </a:rPr>
                        <a:t>Славянская мифология. Русские былины</a:t>
                      </a:r>
                    </a:p>
                    <a:p>
                      <a:pPr algn="ctr"/>
                      <a:endParaRPr lang="ru-RU" sz="1800" b="1" i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800" b="1" i="1" dirty="0">
                          <a:solidFill>
                            <a:srgbClr val="7030A0"/>
                          </a:solidFill>
                        </a:rPr>
                        <a:t>Язык наших предков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95396"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alt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4572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altLang="en-US" sz="2000" b="1" dirty="0">
                        <a:solidFill>
                          <a:srgbClr val="7030A0"/>
                        </a:solidFill>
                        <a:hlinkClick r:id="rId2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4572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1" u="sng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4572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1" u="sng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altLang="en-US" sz="2000" b="1" dirty="0">
                        <a:solidFill>
                          <a:srgbClr val="7030A0"/>
                        </a:solidFill>
                        <a:hlinkClick r:id="rId3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24448"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altLang="en-US" sz="2000" b="1" dirty="0">
                        <a:solidFill>
                          <a:schemeClr val="bg1"/>
                        </a:solidFill>
                        <a:hlinkClick r:id="rId4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4572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altLang="en-US" sz="2000" b="1" dirty="0">
                        <a:solidFill>
                          <a:schemeClr val="bg1"/>
                        </a:solidFill>
                        <a:hlinkClick r:id="rId5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4572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altLang="en-US" sz="2000" b="1" dirty="0">
                        <a:solidFill>
                          <a:schemeClr val="bg1"/>
                        </a:solidFill>
                        <a:hlinkClick r:id="rId6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4572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1" dirty="0">
                        <a:solidFill>
                          <a:schemeClr val="bg1"/>
                        </a:solidFill>
                        <a:hlinkClick r:id="rId7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4572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altLang="en-US" sz="2000" b="1" dirty="0">
                        <a:solidFill>
                          <a:schemeClr val="bg1"/>
                        </a:solidFill>
                        <a:hlinkClick r:id="rId8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altLang="en-US" sz="2000" b="1" dirty="0">
                        <a:solidFill>
                          <a:schemeClr val="bg1"/>
                        </a:solidFill>
                        <a:hlinkClick r:id="rId9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64590"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altLang="en-US" sz="2000" b="1" dirty="0">
                        <a:solidFill>
                          <a:schemeClr val="bg1"/>
                        </a:solidFill>
                        <a:hlinkClick r:id="rId10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4572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1" dirty="0">
                        <a:solidFill>
                          <a:schemeClr val="bg1"/>
                        </a:solidFill>
                        <a:hlinkClick r:id="rId11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4572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altLang="en-US" sz="2000" b="1" dirty="0">
                        <a:solidFill>
                          <a:schemeClr val="bg1"/>
                        </a:solidFill>
                        <a:hlinkClick r:id="rId12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4572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altLang="en-US" sz="2000" b="1" dirty="0">
                        <a:solidFill>
                          <a:schemeClr val="bg1"/>
                        </a:solidFill>
                        <a:hlinkClick r:id="rId13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altLang="en-US" sz="2000" b="1" dirty="0">
                        <a:solidFill>
                          <a:schemeClr val="bg1"/>
                        </a:solidFill>
                        <a:hlinkClick r:id="rId14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63320"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altLang="en-US" sz="2000" b="1" dirty="0">
                        <a:solidFill>
                          <a:schemeClr val="bg1"/>
                        </a:solidFill>
                        <a:hlinkClick r:id="rId15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4572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altLang="en-US" sz="2000" b="1" dirty="0">
                        <a:solidFill>
                          <a:schemeClr val="bg1"/>
                        </a:solidFill>
                        <a:hlinkClick r:id="rId16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4572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1" dirty="0">
                        <a:solidFill>
                          <a:schemeClr val="bg1"/>
                        </a:solidFill>
                        <a:hlinkClick r:id="rId17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4572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2000" b="1" dirty="0">
                        <a:solidFill>
                          <a:schemeClr val="bg1"/>
                        </a:solidFill>
                        <a:hlinkClick r:id="rId18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lvl="0" indent="0" algn="ctr" defTabSz="457200" rtl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altLang="en-US" sz="2000" b="1" dirty="0">
                        <a:solidFill>
                          <a:schemeClr val="bg1"/>
                        </a:solidFill>
                        <a:hlinkClick r:id="rId19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altLang="en-US" sz="2000" b="1" dirty="0">
                        <a:solidFill>
                          <a:schemeClr val="bg1"/>
                        </a:solidFill>
                        <a:hlinkClick r:id="rId20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48820"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altLang="en-US" sz="2000" b="1" dirty="0">
                        <a:solidFill>
                          <a:schemeClr val="bg1"/>
                        </a:solidFill>
                        <a:hlinkClick r:id="rId21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altLang="en-US" sz="2000" b="1" dirty="0">
                        <a:solidFill>
                          <a:schemeClr val="bg1"/>
                        </a:solidFill>
                        <a:hlinkClick r:id="rId22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altLang="en-US" sz="2000" b="1" dirty="0">
                        <a:solidFill>
                          <a:schemeClr val="bg1"/>
                        </a:solidFill>
                        <a:hlinkClick r:id="rId23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altLang="en-US" sz="2000" b="1" dirty="0">
                        <a:solidFill>
                          <a:schemeClr val="bg1"/>
                        </a:solidFill>
                        <a:hlinkClick r:id="rId24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altLang="en-US" sz="2000" b="1" dirty="0">
                        <a:solidFill>
                          <a:schemeClr val="bg1"/>
                        </a:solidFill>
                        <a:hlinkClick r:id="rId25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altLang="en-US" sz="2000" b="1" dirty="0">
                        <a:solidFill>
                          <a:schemeClr val="bg1"/>
                        </a:solidFill>
                        <a:hlinkClick r:id="rId26" action="ppaction://hlinksldjump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98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0" y="1510393"/>
            <a:ext cx="1277498" cy="76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8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44" y="1510393"/>
            <a:ext cx="1277498" cy="76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8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309" y="1510393"/>
            <a:ext cx="1277498" cy="76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8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80" y="1510393"/>
            <a:ext cx="1277498" cy="76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8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494" y="1510393"/>
            <a:ext cx="1277498" cy="76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8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116" y="1455285"/>
            <a:ext cx="1277498" cy="76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4805" b="91963" l="1946" r="96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9" y="3296605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4805" b="91963" l="1946" r="96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248" y="3296605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4805" b="91963" l="1946" r="96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49" y="3222533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4805" b="91963" l="1946" r="96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78" y="3222533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4805" b="91963" l="1946" r="96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242" y="3222533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4805" b="91963" l="1946" r="960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863" y="3175648"/>
            <a:ext cx="1080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5014" b="96070" l="9892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62" y="5615320"/>
            <a:ext cx="950733" cy="95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5014" b="96070" l="9892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774" y="5635416"/>
            <a:ext cx="950733" cy="95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5014" b="96070" l="9892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16" y="5615319"/>
            <a:ext cx="950733" cy="95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5014" b="96070" l="9892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62" y="5635416"/>
            <a:ext cx="950733" cy="95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5014" b="96070" l="9892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279" y="5625370"/>
            <a:ext cx="950733" cy="95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5014" b="96070" l="9892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497" y="5615320"/>
            <a:ext cx="950733" cy="95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1688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5" y="4668938"/>
            <a:ext cx="151898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1688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648" y="4714525"/>
            <a:ext cx="151898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1688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90" y="4668938"/>
            <a:ext cx="151898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1688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34" y="4714525"/>
            <a:ext cx="151898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1688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749" y="4738455"/>
            <a:ext cx="151898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1688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371" y="4714525"/>
            <a:ext cx="151898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935" b="95093" l="1619" r="98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17" y="2392915"/>
            <a:ext cx="1173953" cy="90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935" b="95093" l="1619" r="98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816" y="2318843"/>
            <a:ext cx="1173953" cy="90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935" b="95093" l="1619" r="98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854" y="2321594"/>
            <a:ext cx="1173953" cy="90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935" b="95093" l="1619" r="98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674" y="2403332"/>
            <a:ext cx="1173953" cy="90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935" b="95093" l="1619" r="98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83" y="2403332"/>
            <a:ext cx="1173953" cy="90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935" b="95093" l="1619" r="98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888" y="2365521"/>
            <a:ext cx="1173953" cy="90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429</Words>
  <Application>Microsoft Office PowerPoint</Application>
  <PresentationFormat>Произвольный</PresentationFormat>
  <Paragraphs>57</Paragraphs>
  <Slides>40</Slides>
  <Notes>0</Notes>
  <HiddenSlides>30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«Создание условий для духовно-нравственного развития детей дошкольного возраста:  интеграция в  целостный педагогический процесс»</vt:lpstr>
      <vt:lpstr>Презентация PowerPoint</vt:lpstr>
      <vt:lpstr>Суть духовно-нравственного воспитания заключается в формировании у ребёнка понятий о нематериальных ценностях в жизни</vt:lpstr>
      <vt:lpstr>Годовая задача   «Организация работы в ДОУ по духовно-нравственному воспитанию детей дошкольного возраста»</vt:lpstr>
      <vt:lpstr>Презентация PowerPoint</vt:lpstr>
      <vt:lpstr>«Условия для духовно-нравственного развития детей дошкольного возраста через построение целостного педагогического процесса»</vt:lpstr>
      <vt:lpstr>«Посиделки в русской избе»</vt:lpstr>
      <vt:lpstr>«О русских обычаях, традициях  и народном творчестве»</vt:lpstr>
      <vt:lpstr>Презентация PowerPoint</vt:lpstr>
      <vt:lpstr>Хохломская роспись имеет  три главных цвета.   Назовите их</vt:lpstr>
      <vt:lpstr>Посватавшись к девушке, жених обязательно дарил ей изделие  собственного изготовления, которое невеста брала на  посиделки. Что это?</vt:lpstr>
      <vt:lpstr>На Руси был распространён  берестяной промысел.   Когда мастера делали заготовку бересты?</vt:lpstr>
      <vt:lpstr>Афанасий Никитич, отправляясь в Индию, вёз на продажу меха, железные изделия и «узорочьё».  Что это такое?</vt:lpstr>
      <vt:lpstr>Эту игрушку делали из отходов дерева, ее не раскрашивали, зато она была подвижной:  кони передвигали ноги, мужик и  медведь пилили бревно.  Именно эта игрушка стала известна.  Назовите её.</vt:lpstr>
      <vt:lpstr>Без какого блюда невозможен обед на Руси?</vt:lpstr>
      <vt:lpstr>Как назывался распространённый на Руси тёплый напиток из трав с мёдом?</vt:lpstr>
      <vt:lpstr>Какое блюдо солят трижды?</vt:lpstr>
      <vt:lpstr>Что такое кулебяка?</vt:lpstr>
      <vt:lpstr>На Руси был обычай в особых случаях печь и рассылать пироги по домам.  Что это означало?</vt:lpstr>
      <vt:lpstr>Какая самая распространённая на Руси обувь?</vt:lpstr>
      <vt:lpstr>Назовите универсальный предмет мебели в русской избе.</vt:lpstr>
      <vt:lpstr>Русский сосуд самобытной формы для питья, не встречавшийся ни в одной из других стран мира - это...</vt:lpstr>
      <vt:lpstr>Роль этого предмета в русской семье  велика, их насчитывается около 40.  Но главными считались всего 5:  родительский, союзный, «божник», венчальный, хлебосольный.  Что это за предмет?</vt:lpstr>
      <vt:lpstr>Назовите самое распространенное на Руси осветительное устройство</vt:lpstr>
      <vt:lpstr>На какие праздники особенно любили гадать девушки?</vt:lpstr>
      <vt:lpstr>Вокруг какого священного дерева объезжал свадебный поезд наших предков?</vt:lpstr>
      <vt:lpstr>Назовите весенние русские праздники</vt:lpstr>
      <vt:lpstr>Почему катание с гор в праздник Масленицы ребята соревновались, кто прокатится дальше? Что за примета? </vt:lpstr>
      <vt:lpstr>Какой языческий праздник связала народная молва с кошачьим аппетитом? </vt:lpstr>
      <vt:lpstr>Назовите столицу былинной Руси</vt:lpstr>
      <vt:lpstr>Кто входил в богатырскую заставу?</vt:lpstr>
      <vt:lpstr>Сколько времени длится богатырский сон?</vt:lpstr>
      <vt:lpstr>Как звали племянницу князя Владимира?</vt:lpstr>
      <vt:lpstr>К кому перешёл меч- кладенец Святогора?</vt:lpstr>
      <vt:lpstr>Какой месяц называли «полузимник» или «грудень»</vt:lpstr>
      <vt:lpstr>Полтина – это...</vt:lpstr>
      <vt:lpstr>Ведрина – от слова «вёдро» – это...</vt:lpstr>
      <vt:lpstr>Дынка– это...</vt:lpstr>
      <vt:lpstr>Гашник –  это...</vt:lpstr>
      <vt:lpstr>«Ярмарка педагогических идей» - лучшая педагогическая практика по духовно-нравственному воспитанию детей дошкольного возраста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русских обычаях, традициях и  народном творчестве»</dc:title>
  <dc:creator>Пользователь</dc:creator>
  <cp:lastModifiedBy>2</cp:lastModifiedBy>
  <cp:revision>33</cp:revision>
  <dcterms:created xsi:type="dcterms:W3CDTF">2024-04-08T08:14:00Z</dcterms:created>
  <dcterms:modified xsi:type="dcterms:W3CDTF">2025-01-27T13:56:24Z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88AADAF53B5B4D6B87B9A56AE9FA5E65_12</vt:lpwstr>
  </property>
  <property fmtid="{D5CDD505-2E9C-101B-9397-08002B2CF9AE}" pid="3" name="KSOProductBuildVer">
    <vt:lpwstr>1049-12.2.0.16731</vt:lpwstr>
  </property>
</Properties>
</file>