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60" r:id="rId3"/>
    <p:sldId id="264" r:id="rId4"/>
    <p:sldId id="267" r:id="rId5"/>
    <p:sldId id="261" r:id="rId6"/>
    <p:sldId id="270" r:id="rId7"/>
    <p:sldId id="262" r:id="rId8"/>
    <p:sldId id="273" r:id="rId9"/>
    <p:sldId id="285" r:id="rId10"/>
    <p:sldId id="258" r:id="rId11"/>
    <p:sldId id="283" r:id="rId12"/>
    <p:sldId id="286" r:id="rId13"/>
    <p:sldId id="284" r:id="rId14"/>
    <p:sldId id="280" r:id="rId15"/>
    <p:sldId id="288" r:id="rId16"/>
    <p:sldId id="289" r:id="rId17"/>
    <p:sldId id="269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1"/>
    <a:srgbClr val="FF6C56"/>
    <a:srgbClr val="45C3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69" d="100"/>
          <a:sy n="69" d="100"/>
        </p:scale>
        <p:origin x="-1094" y="-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- 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5276776266729"/>
          <c:y val="0.30272936195005462"/>
          <c:w val="0.34101713929493077"/>
          <c:h val="0.59651076747936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9271653543332E-4"/>
          <c:y val="0.13444930275287262"/>
          <c:w val="0.57703383366141736"/>
          <c:h val="0.8655506972471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 10 лет 1 человек</c:v>
                </c:pt>
                <c:pt idx="1">
                  <c:v>до 20 лет 2 человека</c:v>
                </c:pt>
                <c:pt idx="2">
                  <c:v>до 25 лет 2 человека</c:v>
                </c:pt>
                <c:pt idx="3">
                  <c:v>свыше 25 лет 1 человек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0.65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Высшая категория</c:v>
                </c:pt>
                <c:pt idx="1">
                  <c:v>Первая категория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51032819722688"/>
          <c:y val="0.25135569688283776"/>
          <c:w val="0.2797320426825729"/>
          <c:h val="0.73158052669294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воспитанников 83 человека</c:v>
                </c:pt>
                <c:pt idx="1">
                  <c:v>Мальчиков 35 человек</c:v>
                </c:pt>
                <c:pt idx="2">
                  <c:v>Девочек 48 человек</c:v>
                </c:pt>
                <c:pt idx="3">
                  <c:v>Из них дети ОВЗ 6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35</c:v>
                </c:pt>
                <c:pt idx="2">
                  <c:v>48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МДОУ № 18 "Теремок" ЯМР</c:v>
                </c:pt>
                <c:pt idx="1">
                  <c:v>МДОУ № 20 "Кузнечик" ЯМР</c:v>
                </c:pt>
                <c:pt idx="2">
                  <c:v>МДОУ № 42 "Родничок" ЯМР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22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место 2 человека</c:v>
                </c:pt>
                <c:pt idx="1">
                  <c:v>2 место 13 человек</c:v>
                </c:pt>
                <c:pt idx="2">
                  <c:v>3 место 9 человек</c:v>
                </c:pt>
                <c:pt idx="3">
                  <c:v>Сертификат участника  4 человека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Лист1!$A$2:$A$5</c:f>
              <c:strCache>
                <c:ptCount val="4"/>
                <c:pt idx="0">
                  <c:v>1 место 10 человек</c:v>
                </c:pt>
                <c:pt idx="1">
                  <c:v>2 место 9 человек</c:v>
                </c:pt>
                <c:pt idx="2">
                  <c:v>3 место 26 человек </c:v>
                </c:pt>
                <c:pt idx="3">
                  <c:v>Сертификат участника 10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2561631372042"/>
          <c:y val="0"/>
          <c:w val="0.264919220061336"/>
          <c:h val="0.99164014483986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0.22063</cdr:x>
      <cdr:y>0.1469</cdr:y>
    </cdr:from>
    <cdr:to>
      <cdr:x>0.48171</cdr:x>
      <cdr:y>0.27754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310" y="309696"/>
          <a:ext cx="1220416" cy="275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 человек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0.19941</cdr:x>
      <cdr:y>0.53883</cdr:y>
    </cdr:from>
    <cdr:to>
      <cdr:x>0.43981</cdr:x>
      <cdr:y>0.77921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2156" y="1135961"/>
          <a:ext cx="1123721" cy="506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0.5336</cdr:y>
    </cdr:from>
    <cdr:to>
      <cdr:x>0.43981</cdr:x>
      <cdr:y>0.66947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3342" y="1124945"/>
          <a:ext cx="1002535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0.23345</cdr:x>
      <cdr:y>0.11517</cdr:y>
    </cdr:from>
    <cdr:to>
      <cdr:x>0.45514</cdr:x>
      <cdr:y>0.24346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6940" y="257158"/>
          <a:ext cx="1203166" cy="286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 человек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0.2888</cdr:x>
      <cdr:y>0.41209</cdr:y>
    </cdr:from>
    <cdr:to>
      <cdr:x>0.62148</cdr:x>
      <cdr:y>0.57207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67341" y="920105"/>
          <a:ext cx="1805530" cy="3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 человек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0.37383</cdr:x>
      <cdr:y>0.2777</cdr:y>
    </cdr:from>
    <cdr:to>
      <cdr:x>0.57593</cdr:x>
      <cdr:y>0.4794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1184" y="1076899"/>
          <a:ext cx="1200839" cy="782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30 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0.09447</cdr:x>
      <cdr:y>0.28764</cdr:y>
    </cdr:from>
    <cdr:to>
      <cdr:x>0.31141</cdr:x>
      <cdr:y>0.46946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1327" y="1115458"/>
          <a:ext cx="1288974" cy="70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34 </a:t>
          </a:r>
        </a:p>
        <a:p xmlns:a="http://schemas.openxmlformats.org/drawingml/2006/main">
          <a:pPr algn="ctr"/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0.23168</cdr:x>
      <cdr:y>0.68182</cdr:y>
    </cdr:from>
    <cdr:to>
      <cdr:x>0.45449</cdr:x>
      <cdr:y>0.8608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76576" y="2644048"/>
          <a:ext cx="1323843" cy="69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29  человек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1BC-FC0C-4F9F-BAEB-9F9D7B42436E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E51A-B840-4B01-97D3-B1F9BC872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E51A-B840-4B01-97D3-B1F9BC8727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3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4EB6-FC1E-4BE9-9A89-E0C3C1ECEBC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38502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18 «ТЕРЕМОК»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ЯРОСЛАВСКОГО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242" y="1184372"/>
            <a:ext cx="5112000" cy="187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2" y="1465361"/>
            <a:ext cx="2808000" cy="1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66" y="1005838"/>
            <a:ext cx="8339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 реализации проекта муниципальной  инновационной площадки за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2021- 2022  учебный год</a:t>
            </a:r>
          </a:p>
          <a:p>
            <a:pPr algn="ctr"/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/>
              <a:t> </a:t>
            </a:r>
            <a:r>
              <a:rPr lang="ru-RU" sz="2000" dirty="0">
                <a:solidFill>
                  <a:srgbClr val="006DA1"/>
                </a:solidFill>
              </a:rPr>
              <a:t>по теме: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Ярзнайка</a:t>
            </a: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интеллектуальный турнир для детей дошкольного </a:t>
            </a:r>
            <a:r>
              <a:rPr lang="ru-RU" sz="2000" b="1" dirty="0" smtClean="0">
                <a:solidFill>
                  <a:srgbClr val="C00000"/>
                </a:solidFill>
              </a:rPr>
              <a:t>           возраста </a:t>
            </a:r>
            <a:r>
              <a:rPr lang="ru-RU" sz="2000" b="1" dirty="0">
                <a:solidFill>
                  <a:srgbClr val="C00000"/>
                </a:solidFill>
              </a:rPr>
              <a:t>5-7 лет Ярославского муниципального </a:t>
            </a:r>
            <a:r>
              <a:rPr lang="ru-RU" sz="2000" b="1" dirty="0" smtClean="0">
                <a:solidFill>
                  <a:srgbClr val="C00000"/>
                </a:solidFill>
              </a:rPr>
              <a:t>района»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Приказ Управления образования ЯМР № 328/1 от 30.09.2021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3498957"/>
            <a:ext cx="468000" cy="4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144" y="3498957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Ярославская область, Ярославский район, с. </a:t>
            </a:r>
            <a:r>
              <a:rPr lang="ru-RU" sz="16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Туношна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Школьная д.9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083732"/>
            <a:ext cx="468000" cy="46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6139" y="4195920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(485) 43-93-92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640632"/>
            <a:ext cx="468000" cy="46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6140" y="4711597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teremok-1978.yamr@yarregion.ru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250139"/>
            <a:ext cx="468000" cy="46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141" y="5314862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https://tunoshna-ds.edu.yar.ru/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910446"/>
            <a:ext cx="468000" cy="46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6142" y="5950482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Крестникова Галина Никитична</a:t>
            </a:r>
          </a:p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заведующий 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2\Desktop\2021-2022 учебный год\Инновационная  2021-2022\ЯРЗНАЙКА\Скан_2022040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9" y="380744"/>
            <a:ext cx="1003750" cy="10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\Desktop\2021-2022 учебный год\7G5h3Vcrhe8W62pcHkub8mWXlzodslJb40oUBe8WgYTdmhaW4kduq7YFK6zro9x-axiuDtm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16" y="447751"/>
            <a:ext cx="3449190" cy="3051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\Desktop\20220822_0959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2" y="3501897"/>
            <a:ext cx="3835399" cy="287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3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38502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САМОСТОЯТЕЛЬНОГО ЭТАПА «ЮНЫЙ ЭРУДИТ»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8057" y="983069"/>
            <a:ext cx="52650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endParaRPr lang="ru-RU" sz="24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ЯМР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445" y="1750769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09201" y="938520"/>
            <a:ext cx="321538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контингент воспитанников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93" y="1740469"/>
            <a:ext cx="2808000" cy="103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96118703"/>
              </p:ext>
            </p:extLst>
          </p:nvPr>
        </p:nvGraphicFramePr>
        <p:xfrm>
          <a:off x="0" y="1765316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2899151"/>
              </p:ext>
            </p:extLst>
          </p:nvPr>
        </p:nvGraphicFramePr>
        <p:xfrm>
          <a:off x="6158962" y="1961002"/>
          <a:ext cx="5941698" cy="38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1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Юный эрудит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953" y="915646"/>
            <a:ext cx="49596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2\Desktop\2021-2022 учебный год\Инновационная  2021-2022\ЯРЗНАЙКА\юный эрудит\Юный эрудит задания для детей 5-6 лет_page-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5" y="915646"/>
            <a:ext cx="2780767" cy="39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2\Desktop\2021-2022 учебный год\Инновационная  2021-2022\ЯРЗНАЙКА\юный эрудит\Юный эрудит задания для детей 5-6 лет_page-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13" y="1744940"/>
            <a:ext cx="3052412" cy="43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2\Desktop\2021-2022 учебный год\Инновационная  2021-2022\ЯРЗНАЙКА\юный эрудит\Юный эрудит задания для детей 5-6 лет_page-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98" y="1915239"/>
            <a:ext cx="2836681" cy="40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2\Desktop\2021-2022 учебный год\Инновационная  2021-2022\ЯРЗНАЙКА\юный эрудит\Юный эрудит задания для детей 5-6 лет_page-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76" y="856862"/>
            <a:ext cx="3327324" cy="47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-9986"/>
            <a:ext cx="811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ЭТАПА «ЮНЫЙ ЭРУДИТ» 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 106/1 от 31.03.2022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8426" y="1169364"/>
            <a:ext cx="52650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445" y="1675607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4200" y="1157878"/>
            <a:ext cx="32153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9188854"/>
              </p:ext>
            </p:extLst>
          </p:nvPr>
        </p:nvGraphicFramePr>
        <p:xfrm>
          <a:off x="173130" y="1805854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46160226"/>
              </p:ext>
            </p:extLst>
          </p:nvPr>
        </p:nvGraphicFramePr>
        <p:xfrm>
          <a:off x="6096000" y="1938969"/>
          <a:ext cx="6004660" cy="389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92" y="1684981"/>
            <a:ext cx="5112000" cy="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0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Юный эрудит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2\Desktop\2021-2022 учебный год\Инновационная  2021-2022\ЯРЗНАЙКА\Диплом-Ярзнай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06" y="1035585"/>
            <a:ext cx="3877238" cy="5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47" y="1034287"/>
            <a:ext cx="3853303" cy="54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629" y="251180"/>
            <a:ext cx="11100674" cy="78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Промежуточные результаты реализации проекта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41722"/>
            <a:ext cx="12191999" cy="5521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DA1"/>
                </a:solidFill>
              </a:rPr>
              <a:t>Разработано методическое обеспечение реализации проекта: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Дорожная </a:t>
            </a:r>
            <a:r>
              <a:rPr lang="ru-RU" dirty="0">
                <a:solidFill>
                  <a:srgbClr val="006DA1"/>
                </a:solidFill>
              </a:rPr>
              <a:t>карта проведения интеллектуального турнира 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» для детей дошкольного возраста 5-7 лет </a:t>
            </a:r>
            <a:r>
              <a:rPr lang="ru-RU" dirty="0" smtClean="0">
                <a:solidFill>
                  <a:srgbClr val="006DA1"/>
                </a:solidFill>
              </a:rPr>
              <a:t>ЯМР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Положение: </a:t>
            </a:r>
            <a:r>
              <a:rPr lang="ru-RU" dirty="0">
                <a:solidFill>
                  <a:srgbClr val="006DA1"/>
                </a:solidFill>
              </a:rPr>
              <a:t>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 – интеллектуальный турнир для детей дошкольного возраста 5-7 лет Ярославского муниципального района</a:t>
            </a:r>
            <a:r>
              <a:rPr lang="ru-RU" dirty="0" smtClean="0">
                <a:solidFill>
                  <a:srgbClr val="006DA1"/>
                </a:solidFill>
              </a:rPr>
              <a:t>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Методические рекомендации </a:t>
            </a:r>
            <a:r>
              <a:rPr lang="ru-RU" dirty="0">
                <a:solidFill>
                  <a:srgbClr val="006DA1"/>
                </a:solidFill>
              </a:rPr>
              <a:t>по </a:t>
            </a:r>
            <a:r>
              <a:rPr lang="ru-RU" dirty="0" smtClean="0">
                <a:solidFill>
                  <a:srgbClr val="006DA1"/>
                </a:solidFill>
              </a:rPr>
              <a:t>проведению турнира </a:t>
            </a:r>
            <a:r>
              <a:rPr lang="ru-RU" dirty="0">
                <a:solidFill>
                  <a:srgbClr val="006DA1"/>
                </a:solidFill>
              </a:rPr>
              <a:t>для детей дошкольного возраста 5-7 лет Ярославского муниципального </a:t>
            </a:r>
            <a:r>
              <a:rPr lang="ru-RU" dirty="0" smtClean="0">
                <a:solidFill>
                  <a:srgbClr val="006DA1"/>
                </a:solidFill>
              </a:rPr>
              <a:t>района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Положение </a:t>
            </a:r>
            <a:r>
              <a:rPr lang="ru-RU" dirty="0">
                <a:solidFill>
                  <a:srgbClr val="006DA1"/>
                </a:solidFill>
              </a:rPr>
              <a:t>самостоятельного этапа </a:t>
            </a:r>
            <a:r>
              <a:rPr lang="ru-RU" dirty="0" smtClean="0">
                <a:solidFill>
                  <a:srgbClr val="006DA1"/>
                </a:solidFill>
              </a:rPr>
              <a:t>турнира «</a:t>
            </a:r>
            <a:r>
              <a:rPr lang="ru-RU" dirty="0">
                <a:solidFill>
                  <a:srgbClr val="006DA1"/>
                </a:solidFill>
              </a:rPr>
              <a:t>Юный эрудит» (познавательное развитие</a:t>
            </a:r>
            <a:r>
              <a:rPr lang="ru-RU" dirty="0" smtClean="0">
                <a:solidFill>
                  <a:srgbClr val="006DA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Банк </a:t>
            </a:r>
            <a:r>
              <a:rPr lang="ru-RU" dirty="0">
                <a:solidFill>
                  <a:srgbClr val="006DA1"/>
                </a:solidFill>
              </a:rPr>
              <a:t>заданий самостоятельного этапа турнира «Юный эрудит</a:t>
            </a:r>
            <a:r>
              <a:rPr lang="ru-RU" dirty="0" smtClean="0">
                <a:solidFill>
                  <a:srgbClr val="006DA1"/>
                </a:solidFill>
              </a:rPr>
              <a:t>»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6DA1"/>
                </a:solidFill>
              </a:rPr>
              <a:t>Макет </a:t>
            </a:r>
            <a:r>
              <a:rPr lang="ru-RU" dirty="0" smtClean="0">
                <a:solidFill>
                  <a:srgbClr val="006DA1"/>
                </a:solidFill>
              </a:rPr>
              <a:t>диплома интеллектуального </a:t>
            </a:r>
            <a:r>
              <a:rPr lang="ru-RU" dirty="0">
                <a:solidFill>
                  <a:srgbClr val="006DA1"/>
                </a:solidFill>
              </a:rPr>
              <a:t>турнира «</a:t>
            </a:r>
            <a:r>
              <a:rPr lang="ru-RU" dirty="0" err="1" smtClean="0">
                <a:solidFill>
                  <a:srgbClr val="006DA1"/>
                </a:solidFill>
              </a:rPr>
              <a:t>Ярзнайка</a:t>
            </a:r>
            <a:r>
              <a:rPr lang="ru-RU" dirty="0" smtClean="0">
                <a:solidFill>
                  <a:srgbClr val="006DA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6DA1"/>
                </a:solidFill>
              </a:rPr>
              <a:t>Протокол муниципального турнира 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»  этапа «Юный эрудит</a:t>
            </a:r>
            <a:r>
              <a:rPr lang="ru-RU" dirty="0" smtClean="0">
                <a:solidFill>
                  <a:srgbClr val="006DA1"/>
                </a:solidFill>
              </a:rPr>
              <a:t>»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006DA1"/>
                </a:solidFill>
              </a:rPr>
              <a:t>Критериальная</a:t>
            </a:r>
            <a:r>
              <a:rPr lang="ru-RU" dirty="0" smtClean="0">
                <a:solidFill>
                  <a:srgbClr val="006DA1"/>
                </a:solidFill>
              </a:rPr>
              <a:t> база оценивания заданий этапа «Юный эрудит» </a:t>
            </a:r>
            <a:endParaRPr lang="ru-RU" dirty="0">
              <a:solidFill>
                <a:srgbClr val="006DA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29" y="0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9631" y="44082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и проблемы</a:t>
            </a:r>
            <a:endParaRPr lang="ru-RU" sz="165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5"/>
            <a:ext cx="4637183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6DA1"/>
                </a:solidFill>
              </a:rPr>
              <a:t>Обработка результатов </a:t>
            </a:r>
            <a:r>
              <a:rPr lang="ru-RU" sz="4800" dirty="0" smtClean="0">
                <a:solidFill>
                  <a:srgbClr val="006DA1"/>
                </a:solidFill>
              </a:rPr>
              <a:t>(механическая)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006DA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20" y="1876876"/>
            <a:ext cx="5715184" cy="375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0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83" y="0"/>
            <a:ext cx="8114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2022 – 2023 учебный год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Декабрь   </a:t>
            </a:r>
            <a:r>
              <a:rPr lang="ru-RU" b="1" dirty="0" smtClean="0">
                <a:solidFill>
                  <a:srgbClr val="0070C0"/>
                </a:solidFill>
              </a:rPr>
              <a:t>2022 провести 2 этап - </a:t>
            </a:r>
            <a:r>
              <a:rPr lang="ru-RU" b="1" dirty="0">
                <a:solidFill>
                  <a:srgbClr val="C00000"/>
                </a:solidFill>
              </a:rPr>
              <a:t>«Знаток - дошколенок» </a:t>
            </a:r>
            <a:r>
              <a:rPr lang="ru-RU" b="1" dirty="0">
                <a:solidFill>
                  <a:srgbClr val="0070C0"/>
                </a:solidFill>
              </a:rPr>
              <a:t>(развитие речи)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Апрель 2023 п</a:t>
            </a:r>
            <a:r>
              <a:rPr lang="ru-RU" b="1" dirty="0" smtClean="0">
                <a:solidFill>
                  <a:srgbClr val="0070C0"/>
                </a:solidFill>
              </a:rPr>
              <a:t>ровести 3 </a:t>
            </a:r>
            <a:r>
              <a:rPr lang="ru-RU" b="1" dirty="0">
                <a:solidFill>
                  <a:srgbClr val="0070C0"/>
                </a:solidFill>
              </a:rPr>
              <a:t>этап </a:t>
            </a: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«Маленький исследователь» </a:t>
            </a:r>
            <a:r>
              <a:rPr lang="ru-RU" b="1" dirty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научно-практическую конференцию </a:t>
            </a:r>
            <a:r>
              <a:rPr lang="ru-RU" b="1" dirty="0">
                <a:solidFill>
                  <a:srgbClr val="0070C0"/>
                </a:solidFill>
              </a:rPr>
              <a:t>для детей дошкольного </a:t>
            </a:r>
            <a:r>
              <a:rPr lang="ru-RU" b="1" dirty="0" smtClean="0">
                <a:solidFill>
                  <a:srgbClr val="0070C0"/>
                </a:solidFill>
              </a:rPr>
              <a:t>возраста 5-7 лет)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проведение интеллектуального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турнира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детей дошкольного возраста 5- 7 лет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Ярославского муниципального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678" y="2459967"/>
            <a:ext cx="1894511" cy="2238103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3037" y="1021935"/>
            <a:ext cx="4130444" cy="152851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Осень</a:t>
            </a:r>
            <a:r>
              <a:rPr lang="ru-RU" sz="36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«Юный эрудит»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73037" y="2753756"/>
            <a:ext cx="4130444" cy="1628503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Зима </a:t>
            </a:r>
          </a:p>
          <a:p>
            <a:pPr lvl="0"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«Знаток - дошколенок»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73037" y="4590749"/>
            <a:ext cx="4130444" cy="169158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Весна 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«Маленький исследователь»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stCxn id="12" idx="1"/>
            <a:endCxn id="10" idx="3"/>
          </p:cNvCxnSpPr>
          <p:nvPr/>
        </p:nvCxnSpPr>
        <p:spPr>
          <a:xfrm flipH="1">
            <a:off x="2325189" y="1786193"/>
            <a:ext cx="547848" cy="17928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4" idx="1"/>
            <a:endCxn id="10" idx="3"/>
          </p:cNvCxnSpPr>
          <p:nvPr/>
        </p:nvCxnSpPr>
        <p:spPr>
          <a:xfrm flipH="1" flipV="1">
            <a:off x="2325189" y="3579019"/>
            <a:ext cx="547848" cy="1857523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1"/>
            <a:endCxn id="10" idx="3"/>
          </p:cNvCxnSpPr>
          <p:nvPr/>
        </p:nvCxnSpPr>
        <p:spPr>
          <a:xfrm flipH="1">
            <a:off x="2325189" y="3568008"/>
            <a:ext cx="547848" cy="1101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9378339" y="1434750"/>
            <a:ext cx="2652079" cy="4001792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Увеличение количества педагогов, имеющих призеров и победителей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воспитанников в интеллектуальных конкурсах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уровня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80" y="2351611"/>
            <a:ext cx="2239060" cy="2443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176284"/>
            <a:ext cx="81140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5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9489" y="1099162"/>
            <a:ext cx="114575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Будем рады сотрудничеству 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460294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0485" y="4660882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(485) 43-93-92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21555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3367" y="5265834"/>
            <a:ext cx="33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teremok-1978.yamr@yarregion.ru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898524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0486" y="5810309"/>
            <a:ext cx="432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Ярославская область, Ярославский район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с. </a:t>
            </a:r>
            <a:r>
              <a:rPr lang="ru-RU" dirty="0" err="1"/>
              <a:t>Туношна</a:t>
            </a:r>
            <a:r>
              <a:rPr lang="ru-RU" dirty="0"/>
              <a:t>, ул. Школьная д.9</a:t>
            </a:r>
          </a:p>
        </p:txBody>
      </p:sp>
    </p:spTree>
    <p:extLst>
      <p:ext uri="{BB962C8B-B14F-4D97-AF65-F5344CB8AC3E}">
        <p14:creationId xmlns:p14="http://schemas.microsoft.com/office/powerpoint/2010/main" val="3517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660" y="67377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КАДРОВЫЙ ПОТЕНЦИАЛ ПЕДАГОГОВ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МИП МДОУ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«ТЕРЕМОК» ЯМР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924" y="819337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8373" y="861338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стаж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7305" y="3577226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Квалификационные категории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3" y="4212713"/>
            <a:ext cx="1115034" cy="1115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1243" y="4001046"/>
            <a:ext cx="4496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педагогов, работающих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МИП, 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курсы повышения квалификации по теме: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одаренными детьми дошкольного возраста в соответствии с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ФГОС»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29" y="1231640"/>
            <a:ext cx="3456000" cy="12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119" y="1193103"/>
            <a:ext cx="2736000" cy="10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06" y="3977336"/>
            <a:ext cx="3924000" cy="1439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18951233"/>
              </p:ext>
            </p:extLst>
          </p:nvPr>
        </p:nvGraphicFramePr>
        <p:xfrm>
          <a:off x="621222" y="1320800"/>
          <a:ext cx="4674463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68327062"/>
              </p:ext>
            </p:extLst>
          </p:nvPr>
        </p:nvGraphicFramePr>
        <p:xfrm>
          <a:off x="6237171" y="1126519"/>
          <a:ext cx="5108162" cy="21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35833910"/>
              </p:ext>
            </p:extLst>
          </p:nvPr>
        </p:nvGraphicFramePr>
        <p:xfrm>
          <a:off x="6400800" y="4050437"/>
          <a:ext cx="5427133" cy="2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74564" y="2588615"/>
            <a:ext cx="97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Arial" pitchFamily="34" charset="0"/>
              </a:rPr>
              <a:t>6 человек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552" y="1244049"/>
            <a:ext cx="5101573" cy="4524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разработать, организовать и сопровождать интеллектуальные конкурсы для детей дошкольного возраста </a:t>
            </a:r>
            <a:endParaRPr lang="ru-RU" altLang="en-US" sz="3200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2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лет на территории  </a:t>
            </a:r>
            <a:r>
              <a:rPr lang="ru-RU" altLang="en-US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Ярославского муниципального </a:t>
            </a:r>
            <a:r>
              <a:rPr lang="ru-RU" altLang="en-US" sz="32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endParaRPr lang="ru-RU" sz="32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024" y="28563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ИННОВАЦИОННОЙ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35" y="1100692"/>
            <a:ext cx="4903362" cy="490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666" y="78377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ИННОВАЦИОННОЙ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40" y="699503"/>
            <a:ext cx="467627" cy="4676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532709" y="1694538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32709" y="661030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«</a:t>
            </a:r>
            <a:r>
              <a:rPr lang="ru-RU" altLang="en-US" sz="2000" dirty="0" err="1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интеллектуальный турнир для детей дошкольного возраста 5-7 лет Ярославского муниципального района»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1748734"/>
            <a:ext cx="467627" cy="46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709" y="1690039"/>
            <a:ext cx="1012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график проведения самостоятельных этапов турнира: «Юный эрудит» (познавательное развитие), «Знаток - дошколенок» (развитие речи), «Маленький исследователь» (научно-практическая конференция для дошкольников)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2709" y="2831849"/>
            <a:ext cx="1012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и задания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этапа турнира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2709" y="3800315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диплома интеллектуального турнира «</a:t>
            </a:r>
            <a:r>
              <a:rPr lang="ru-RU" altLang="en-US" sz="2000" dirty="0" err="1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599384" y="2676870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2765914"/>
            <a:ext cx="467627" cy="467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3719636"/>
            <a:ext cx="467627" cy="467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4708439"/>
            <a:ext cx="467627" cy="467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5628238"/>
            <a:ext cx="467627" cy="4676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532709" y="355120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32709" y="45419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2709" y="4692326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проведения интеллектуальных конкурсов в ДОУ ЯМР.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532709" y="5494085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32709" y="5661390"/>
            <a:ext cx="1012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эффективности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9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этапы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892" y="728168"/>
            <a:ext cx="5743575" cy="1050987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DA1"/>
                </a:solidFill>
              </a:rPr>
              <a:t> </a:t>
            </a:r>
            <a:r>
              <a:rPr lang="ru-RU" sz="2800" b="1" dirty="0" smtClean="0">
                <a:solidFill>
                  <a:srgbClr val="006DA1"/>
                </a:solidFill>
              </a:rPr>
              <a:t>2021-2023 учебные года</a:t>
            </a:r>
            <a:endParaRPr lang="ru-RU" sz="2800" b="1" dirty="0">
              <a:solidFill>
                <a:srgbClr val="006DA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54388" y="2795349"/>
            <a:ext cx="3037911" cy="952901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этап 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2022-2023 учебный год</a:t>
            </a:r>
            <a:endParaRPr lang="ru-RU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47441" y="2773881"/>
            <a:ext cx="3132473" cy="952901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этап </a:t>
            </a:r>
          </a:p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2021-2022 учебный год</a:t>
            </a:r>
            <a:endParaRPr lang="ru-RU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9210" y="4671553"/>
            <a:ext cx="4679012" cy="1714294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Провести второй этап</a:t>
            </a:r>
            <a:endParaRPr lang="ru-RU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«Знаток 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- дошколенок» </a:t>
            </a:r>
            <a:endParaRPr lang="ru-RU" b="1" dirty="0" smtClean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речи)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2. Провести этап 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Маленький исследователь» </a:t>
            </a:r>
            <a:endParaRPr lang="ru-RU" b="1" dirty="0" smtClean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научно-практическая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конференция) </a:t>
            </a:r>
            <a:r>
              <a:rPr lang="ru-RU" dirty="0" smtClean="0">
                <a:solidFill>
                  <a:srgbClr val="006DA1"/>
                </a:solidFill>
              </a:rPr>
              <a:t> </a:t>
            </a:r>
            <a:endParaRPr lang="ru-RU" dirty="0">
              <a:solidFill>
                <a:srgbClr val="006DA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1008" y="4647741"/>
            <a:ext cx="4453290" cy="1863228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DA1"/>
                </a:solidFill>
              </a:rPr>
              <a:t>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1. Разработать  пакета документов</a:t>
            </a:r>
          </a:p>
          <a:p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 2. Провести первый этап  «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Юный эрудит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» (познавательное развитие</a:t>
            </a:r>
            <a:r>
              <a:rPr lang="ru-RU" b="1" dirty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72996">
            <a:off x="7795264" y="1834566"/>
            <a:ext cx="825392" cy="825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9871">
            <a:off x="3653823" y="1828585"/>
            <a:ext cx="844725" cy="8447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4864" y="3808307"/>
            <a:ext cx="770085" cy="7700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8892" y="3819049"/>
            <a:ext cx="760546" cy="76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2892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ТУРНИРА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4" y="635725"/>
            <a:ext cx="1116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x-none" sz="2000" dirty="0" err="1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Ярзнайка</a:t>
            </a:r>
            <a:r>
              <a:rPr lang="ru-RU" altLang="x-none" sz="20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 -интеллектуальный турнир для детей дошкольного возраста 5-7 лет </a:t>
            </a:r>
            <a:endParaRPr lang="ru-RU" altLang="x-none" sz="2000" dirty="0" smtClean="0">
              <a:solidFill>
                <a:srgbClr val="006DA1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  <a:sym typeface="Poppins Medium" charset="0"/>
            </a:endParaRPr>
          </a:p>
          <a:p>
            <a:pPr algn="ctr"/>
            <a:r>
              <a:rPr lang="ru-RU" altLang="x-none" sz="2000" dirty="0" smtClean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Ярославского </a:t>
            </a:r>
            <a:r>
              <a:rPr lang="ru-RU" altLang="x-none" sz="20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муниципального района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3095" y="1638299"/>
            <a:ext cx="5038725" cy="134302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Ярзнайка</a:t>
            </a:r>
            <a:r>
              <a:rPr lang="ru-RU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101" y="3762423"/>
            <a:ext cx="3030824" cy="269094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«Юный эрудит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»</a:t>
            </a:r>
          </a:p>
          <a:p>
            <a:pPr lvl="0"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(познавательное развитие)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5325" y="3762423"/>
            <a:ext cx="3124199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«Знаток - дошколенок»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(речевое развитие)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3401" y="3745006"/>
            <a:ext cx="3028950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«Маленький исследователь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»</a:t>
            </a:r>
          </a:p>
          <a:p>
            <a:pPr lvl="0"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(научно-практическая конференция)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0"/>
            <a:endCxn id="5" idx="2"/>
          </p:cNvCxnSpPr>
          <p:nvPr/>
        </p:nvCxnSpPr>
        <p:spPr>
          <a:xfrm flipH="1" flipV="1">
            <a:off x="6052458" y="2981324"/>
            <a:ext cx="14967" cy="78109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56513" y="3429000"/>
            <a:ext cx="7230593" cy="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56513" y="3403690"/>
            <a:ext cx="0" cy="3666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flipV="1">
            <a:off x="9667876" y="3429000"/>
            <a:ext cx="0" cy="31600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573" y="-1"/>
            <a:ext cx="616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- соисполнители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0956" y="995612"/>
            <a:ext cx="5216236" cy="1581208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Организатор турнира </a:t>
            </a:r>
            <a:r>
              <a:rPr lang="ru-RU" sz="2800" b="1" dirty="0" err="1" smtClean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endParaRPr lang="ru-RU" sz="2800" b="1" dirty="0">
              <a:solidFill>
                <a:srgbClr val="006D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18 «Теремок» ЯМР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212" y="3783115"/>
            <a:ext cx="5479870" cy="1963651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Соисполнитель</a:t>
            </a:r>
            <a:endParaRPr lang="ru-RU" sz="28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20 «Кузнечик» ЯМР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8936" y="3783115"/>
            <a:ext cx="5486400" cy="194287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Соисполнитель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 «Родничок»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ЯМР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735" y="1378934"/>
            <a:ext cx="2504789" cy="1412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5" y="1139234"/>
            <a:ext cx="2838535" cy="189235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stCxn id="6" idx="2"/>
          </p:cNvCxnSpPr>
          <p:nvPr/>
        </p:nvCxnSpPr>
        <p:spPr>
          <a:xfrm>
            <a:off x="6089074" y="2576820"/>
            <a:ext cx="6926" cy="333693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75064" y="2899241"/>
            <a:ext cx="3077394" cy="22544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058416" y="2888359"/>
            <a:ext cx="2957546" cy="22154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87000" y="2910513"/>
            <a:ext cx="0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021921" y="2910513"/>
            <a:ext cx="1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Юный эрудит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2557" y="995362"/>
            <a:ext cx="49596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Эмблема</a:t>
            </a:r>
            <a:endParaRPr lang="ru-RU" sz="28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78" y="1758933"/>
            <a:ext cx="3523793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2" y="3769162"/>
            <a:ext cx="2092515" cy="266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32" y="3902039"/>
            <a:ext cx="2049614" cy="252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8" y="523220"/>
            <a:ext cx="2021246" cy="283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32" y="656349"/>
            <a:ext cx="1840425" cy="283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26" y="2396406"/>
            <a:ext cx="2050056" cy="276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18" y="2396406"/>
            <a:ext cx="1871055" cy="257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9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Юный эрудит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222" y="521635"/>
            <a:ext cx="8119431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– 30 марта 2022 проведен первый этап     интеллектуального турнира «</a:t>
            </a:r>
            <a:r>
              <a:rPr lang="ru-RU" sz="20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№81 от 17.03.2022 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2\Desktop\2021-2022 учебный год\Инновационная  2021-2022\ЯРЗНАЙКА\IMG-8224cdccc0b0e23ebea5a993ecf667f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57" y="2078348"/>
            <a:ext cx="4454486" cy="3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2\Desktop\2021-2022 учебный год\Инновационная  2021-2022\ЯРЗНАЙКА\Родничок 42 Ярзнайка\фото\IMG-79a50df7f017215cf3cde272ecfbb19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8" y="1650679"/>
            <a:ext cx="3147152" cy="419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11" y="1650679"/>
            <a:ext cx="3178126" cy="423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7288" y="6015209"/>
            <a:ext cx="329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42 «Родничок»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017" y="5618602"/>
            <a:ext cx="333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</a:rPr>
              <a:t>МДОУ № 18 «Теремок»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511" y="6092328"/>
            <a:ext cx="318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20 «Кузнечик» ЯМР</a:t>
            </a:r>
            <a:endParaRPr lang="ru-RU" b="1" dirty="0">
              <a:solidFill>
                <a:srgbClr val="006D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713</Words>
  <Application>Microsoft Office PowerPoint</Application>
  <PresentationFormat>Произвольный</PresentationFormat>
  <Paragraphs>128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результаты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 Евгений Владимирович</dc:creator>
  <cp:lastModifiedBy>2</cp:lastModifiedBy>
  <cp:revision>192</cp:revision>
  <dcterms:created xsi:type="dcterms:W3CDTF">2021-09-14T14:01:02Z</dcterms:created>
  <dcterms:modified xsi:type="dcterms:W3CDTF">2023-05-12T07:06:33Z</dcterms:modified>
</cp:coreProperties>
</file>