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60" r:id="rId3"/>
    <p:sldId id="264" r:id="rId4"/>
    <p:sldId id="267" r:id="rId5"/>
    <p:sldId id="261" r:id="rId6"/>
    <p:sldId id="270" r:id="rId7"/>
    <p:sldId id="262" r:id="rId8"/>
    <p:sldId id="285" r:id="rId9"/>
    <p:sldId id="258" r:id="rId10"/>
    <p:sldId id="286" r:id="rId11"/>
    <p:sldId id="284" r:id="rId12"/>
    <p:sldId id="290" r:id="rId13"/>
    <p:sldId id="292" r:id="rId14"/>
    <p:sldId id="291" r:id="rId15"/>
    <p:sldId id="293" r:id="rId16"/>
    <p:sldId id="280" r:id="rId17"/>
    <p:sldId id="288" r:id="rId18"/>
    <p:sldId id="269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1"/>
    <a:srgbClr val="FF6C56"/>
    <a:srgbClr val="45C3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>
        <p:scale>
          <a:sx n="41" d="100"/>
          <a:sy n="41" d="100"/>
        </p:scale>
        <p:origin x="-206" y="-8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Высшее педагогическое образование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5276776266729"/>
          <c:y val="0.30272936195005462"/>
          <c:w val="0.39263804205959058"/>
          <c:h val="0.596510767479366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  место 3 человека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1"/>
          </c:dPt>
          <c:dPt>
            <c:idx val="2"/>
            <c:bubble3D val="0"/>
          </c:dPt>
          <c:cat>
            <c:strRef>
              <c:f>Лист1!$A$2:$A$4</c:f>
              <c:strCache>
                <c:ptCount val="3"/>
                <c:pt idx="0">
                  <c:v>1 место 4 человека</c:v>
                </c:pt>
                <c:pt idx="1">
                  <c:v>2 место 3 человека</c:v>
                </c:pt>
                <c:pt idx="2">
                  <c:v>3 место 2  человека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22561631372042"/>
          <c:y val="0"/>
          <c:w val="0.264919220061336"/>
          <c:h val="0.99164014483986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9271653543332E-4"/>
          <c:y val="0.13444930275287262"/>
          <c:w val="0.57703383366141736"/>
          <c:h val="0.8655506972471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</c:v>
                </c:pt>
                <c:pt idx="1">
                  <c:v>до 20 лет 3 человека</c:v>
                </c:pt>
                <c:pt idx="2">
                  <c:v>до 25 лет 2 человека</c:v>
                </c:pt>
                <c:pt idx="3">
                  <c:v>свыше 25 лет 1 человек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0.65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Высшая категория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51032819722688"/>
          <c:y val="0.25135569688283776"/>
          <c:w val="0.2797320426825729"/>
          <c:h val="0.731580526692941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Всего воспитанников 58 человек </c:v>
                </c:pt>
                <c:pt idx="1">
                  <c:v>Мальчиков 40 человек</c:v>
                </c:pt>
                <c:pt idx="2">
                  <c:v>Девочек 18 человек</c:v>
                </c:pt>
                <c:pt idx="3">
                  <c:v>Из них дети ОВЗ 14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40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8.4834802807849982E-2"/>
          <c:w val="0.33958333333333335"/>
          <c:h val="0.8303303943843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1"/>
          </c:dPt>
          <c:dPt>
            <c:idx val="2"/>
            <c:bubble3D val="0"/>
          </c:dPt>
          <c:cat>
            <c:strRef>
              <c:f>Лист1!$A$2:$A$4</c:f>
              <c:strCache>
                <c:ptCount val="3"/>
                <c:pt idx="0">
                  <c:v>МДОУ № 18 "Теремок" ЯМР</c:v>
                </c:pt>
                <c:pt idx="1">
                  <c:v>МДОУ № 20 "Кузнечик" ЯМР</c:v>
                </c:pt>
                <c:pt idx="2">
                  <c:v>МДОУ № 42 "Родничок" ЯМР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26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место 2 человека</c:v>
                </c:pt>
                <c:pt idx="1">
                  <c:v>2 место 2 человека</c:v>
                </c:pt>
                <c:pt idx="2">
                  <c:v>3 место 2 человека</c:v>
                </c:pt>
                <c:pt idx="3">
                  <c:v>Сертификат участника  4 человека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1"/>
          </c:dPt>
          <c:dPt>
            <c:idx val="2"/>
            <c:bubble3D val="0"/>
          </c:dPt>
          <c:cat>
            <c:strRef>
              <c:f>Лист1!$A$2:$A$5</c:f>
              <c:strCache>
                <c:ptCount val="4"/>
                <c:pt idx="0">
                  <c:v>1 место 11 человек</c:v>
                </c:pt>
                <c:pt idx="1">
                  <c:v>2 место 14 человек</c:v>
                </c:pt>
                <c:pt idx="2">
                  <c:v>3 место 7 человек </c:v>
                </c:pt>
                <c:pt idx="3">
                  <c:v>Сертификат участника 16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14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22561631372042"/>
          <c:y val="0"/>
          <c:w val="0.264919220061336"/>
          <c:h val="0.99164014483986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Всего воспитанников 12 человек </c:v>
                </c:pt>
                <c:pt idx="1">
                  <c:v>Мальчиков 6 человек</c:v>
                </c:pt>
                <c:pt idx="2">
                  <c:v>Девочек 6 человек</c:v>
                </c:pt>
                <c:pt idx="3">
                  <c:v>Из них дети ОВЗ 3 человека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8.4834802807849982E-2"/>
          <c:w val="0.33958333333333335"/>
          <c:h val="0.8303303943843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explosion val="1"/>
          </c:dPt>
          <c:dPt>
            <c:idx val="2"/>
            <c:bubble3D val="0"/>
          </c:dPt>
          <c:cat>
            <c:strRef>
              <c:f>Лист1!$A$2:$A$4</c:f>
              <c:strCache>
                <c:ptCount val="3"/>
                <c:pt idx="0">
                  <c:v>МДОУ № 18 "Теремок" ЯМР</c:v>
                </c:pt>
                <c:pt idx="1">
                  <c:v>МДОУ № 20 "Кузнечик" ЯМР</c:v>
                </c:pt>
                <c:pt idx="2">
                  <c:v>МДОУ № 42 "Родничок" ЯМР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0.19941</cdr:x>
      <cdr:y>0.53883</cdr:y>
    </cdr:from>
    <cdr:to>
      <cdr:x>0.43981</cdr:x>
      <cdr:y>0.77921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2156" y="1135961"/>
          <a:ext cx="1123721" cy="506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0.22534</cdr:x>
      <cdr:y>0.5336</cdr:y>
    </cdr:from>
    <cdr:to>
      <cdr:x>0.43981</cdr:x>
      <cdr:y>0.66947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53342" y="1124945"/>
          <a:ext cx="1002535" cy="28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0.2888</cdr:x>
      <cdr:y>0.41209</cdr:y>
    </cdr:from>
    <cdr:to>
      <cdr:x>0.62148</cdr:x>
      <cdr:y>0.57207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67341" y="920105"/>
          <a:ext cx="1805530" cy="3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 человек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0.359</cdr:x>
      <cdr:y>0.23793</cdr:y>
    </cdr:from>
    <cdr:to>
      <cdr:x>0.5611</cdr:x>
      <cdr:y>0.43963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050" y="922667"/>
          <a:ext cx="1200817" cy="782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20 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0.17606</cdr:x>
      <cdr:y>0.25568</cdr:y>
    </cdr:from>
    <cdr:to>
      <cdr:x>0.27989</cdr:x>
      <cdr:y>0.37855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069" y="991518"/>
          <a:ext cx="616945" cy="47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0.10745</cdr:x>
      <cdr:y>0.2223</cdr:y>
    </cdr:from>
    <cdr:to>
      <cdr:x>0.32439</cdr:x>
      <cdr:y>0.40412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38430" y="862062"/>
          <a:ext cx="1288992" cy="705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12 </a:t>
          </a:r>
        </a:p>
        <a:p xmlns:a="http://schemas.openxmlformats.org/drawingml/2006/main">
          <a:pPr algn="ctr"/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0.19274</cdr:x>
      <cdr:y>0.59943</cdr:y>
    </cdr:from>
    <cdr:to>
      <cdr:x>0.41555</cdr:x>
      <cdr:y>0.77841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45218" y="2324567"/>
          <a:ext cx="1323869" cy="69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26</a:t>
          </a:r>
        </a:p>
        <a:p xmlns:a="http://schemas.openxmlformats.org/drawingml/2006/main">
          <a:pPr algn="ctr"/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0.17606</cdr:x>
      <cdr:y>0.25568</cdr:y>
    </cdr:from>
    <cdr:to>
      <cdr:x>0.27989</cdr:x>
      <cdr:y>0.37855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069" y="991518"/>
          <a:ext cx="616945" cy="47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0.37383</cdr:x>
      <cdr:y>0.42827</cdr:y>
    </cdr:from>
    <cdr:to>
      <cdr:x>0.57593</cdr:x>
      <cdr:y>0.62997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21195" y="1660809"/>
          <a:ext cx="1200817" cy="782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7</a:t>
          </a:r>
        </a:p>
        <a:p xmlns:a="http://schemas.openxmlformats.org/drawingml/2006/main">
          <a:pPr algn="ctr"/>
          <a:r>
            <a:rPr lang="ru-RU" sz="1800" b="1" dirty="0" smtClean="0"/>
            <a:t> 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0.17606</cdr:x>
      <cdr:y>0.25568</cdr:y>
    </cdr:from>
    <cdr:to>
      <cdr:x>0.27989</cdr:x>
      <cdr:y>0.37855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069" y="991518"/>
          <a:ext cx="616945" cy="47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0.12043</cdr:x>
      <cdr:y>0.15696</cdr:y>
    </cdr:from>
    <cdr:to>
      <cdr:x>0.33737</cdr:x>
      <cdr:y>0.33878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5553" y="608676"/>
          <a:ext cx="1288992" cy="705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 </a:t>
          </a:r>
        </a:p>
        <a:p xmlns:a="http://schemas.openxmlformats.org/drawingml/2006/main">
          <a:pPr algn="ctr"/>
          <a:r>
            <a:rPr lang="ru-RU" sz="1800" b="1" dirty="0" smtClean="0"/>
            <a:t>человека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0.05408</cdr:x>
      <cdr:y>0.45454</cdr:y>
    </cdr:from>
    <cdr:to>
      <cdr:x>0.27689</cdr:x>
      <cdr:y>0.63352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1298" y="1762692"/>
          <a:ext cx="1323870" cy="694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3</a:t>
          </a:r>
        </a:p>
        <a:p xmlns:a="http://schemas.openxmlformats.org/drawingml/2006/main">
          <a:pPr algn="ctr"/>
          <a:r>
            <a:rPr lang="ru-RU" sz="1800" b="1" dirty="0" smtClean="0"/>
            <a:t>человека</a:t>
          </a:r>
          <a:endParaRPr lang="ru-RU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0.17606</cdr:x>
      <cdr:y>0.25568</cdr:y>
    </cdr:from>
    <cdr:to>
      <cdr:x>0.27989</cdr:x>
      <cdr:y>0.37855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069" y="991518"/>
          <a:ext cx="616945" cy="47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F91BC-FC0C-4F9F-BAEB-9F9D7B42436E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E51A-B840-4B01-97D3-B1F9BC872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7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E51A-B840-4B01-97D3-B1F9BC8727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9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3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3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9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4EB6-FC1E-4BE9-9A89-E0C3C1ECEBC8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850890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914" y="38502"/>
            <a:ext cx="81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 </a:t>
            </a:r>
            <a:endParaRPr lang="ru-RU" sz="16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 18 «ТЕРЕМОК» </a:t>
            </a:r>
            <a:endParaRPr lang="ru-RU" sz="16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ЯРОСЛАВСКОГО </a:t>
            </a:r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2242" y="1184372"/>
            <a:ext cx="5112000" cy="187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02" y="1465361"/>
            <a:ext cx="2808000" cy="1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66" y="1005838"/>
            <a:ext cx="83396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о реализации проекта муниципальной  инновационной площадки за 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2022- 2023  учебный год</a:t>
            </a:r>
          </a:p>
          <a:p>
            <a:pPr algn="ctr"/>
            <a:endParaRPr lang="ru-RU" sz="20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/>
              <a:t> </a:t>
            </a:r>
            <a:r>
              <a:rPr lang="ru-RU" sz="2000" dirty="0">
                <a:solidFill>
                  <a:srgbClr val="006DA1"/>
                </a:solidFill>
              </a:rPr>
              <a:t>по теме: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Ярзнайка</a:t>
            </a:r>
            <a:r>
              <a:rPr lang="ru-RU" sz="2000" b="1" dirty="0" smtClean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</a:rPr>
              <a:t>интеллектуальный турнир для детей дошкольного </a:t>
            </a:r>
            <a:r>
              <a:rPr lang="ru-RU" sz="2000" b="1" dirty="0" smtClean="0">
                <a:solidFill>
                  <a:srgbClr val="C00000"/>
                </a:solidFill>
              </a:rPr>
              <a:t>           возраста </a:t>
            </a:r>
            <a:r>
              <a:rPr lang="ru-RU" sz="2000" b="1" dirty="0">
                <a:solidFill>
                  <a:srgbClr val="C00000"/>
                </a:solidFill>
              </a:rPr>
              <a:t>5-7 лет Ярославского муниципального </a:t>
            </a:r>
            <a:r>
              <a:rPr lang="ru-RU" sz="2000" b="1" dirty="0" smtClean="0">
                <a:solidFill>
                  <a:srgbClr val="C00000"/>
                </a:solidFill>
              </a:rPr>
              <a:t>района»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Приказ Управления образования ЯМР № 325 от 21.09.2022</a:t>
            </a:r>
            <a:endParaRPr lang="ru-RU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3498957"/>
            <a:ext cx="468000" cy="4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144" y="3498957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Ярославская область, Ярославский район, с. </a:t>
            </a:r>
            <a:r>
              <a:rPr lang="ru-RU" sz="16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Туношна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ул. Школьная д.9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4083732"/>
            <a:ext cx="468000" cy="46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6139" y="4195920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(485) 43-93-92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4640632"/>
            <a:ext cx="468000" cy="46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6140" y="4711597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teremok-1978.yamr@yarregion.ru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5250139"/>
            <a:ext cx="468000" cy="46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6141" y="5314862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https://tunoshna-ds.edu.yar.ru/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5910446"/>
            <a:ext cx="468000" cy="46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6142" y="5950482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Крестникова Галина Никитична</a:t>
            </a:r>
          </a:p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заведующий 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2\Desktop\2021-2022 учебный год\Инновационная  2021-2022\ЯРЗНАЙКА\Скан_20220405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9" y="380744"/>
            <a:ext cx="1003750" cy="109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\Desktop\2021-2022 учебный год\7G5h3Vcrhe8W62pcHkub8mWXlzodslJb40oUBe8WgYTdmhaW4kduq7YFK6zro9x-axiuDtm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16" y="447751"/>
            <a:ext cx="3449190" cy="3051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\Desktop\20220822_0959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16" y="3429000"/>
            <a:ext cx="4902506" cy="304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3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-9986"/>
            <a:ext cx="811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ЭТАПА «Знаток дошколенок» </a:t>
            </a:r>
          </a:p>
          <a:p>
            <a:pPr algn="ctr"/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№ 12 от 16.01.2023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8426" y="1169364"/>
            <a:ext cx="526501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ЛЕТ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445" y="1675607"/>
            <a:ext cx="5112000" cy="18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24200" y="1157878"/>
            <a:ext cx="32153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ЛЕТ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3478650"/>
              </p:ext>
            </p:extLst>
          </p:nvPr>
        </p:nvGraphicFramePr>
        <p:xfrm>
          <a:off x="173130" y="1805854"/>
          <a:ext cx="6096000" cy="43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51518431"/>
              </p:ext>
            </p:extLst>
          </p:nvPr>
        </p:nvGraphicFramePr>
        <p:xfrm>
          <a:off x="6096000" y="1938969"/>
          <a:ext cx="6004660" cy="389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92" y="1684981"/>
            <a:ext cx="5112000" cy="1874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229" y="58395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0" y="7353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Знаток дошколенок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2\Desktop\2022-2023м\Инновационная\2022-2023\Знаток - дошколенок декабрь 2022\Приказ Ярзнайка декабрь 2022\диплом ярзнай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45" y="1352862"/>
            <a:ext cx="6490905" cy="45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43" y="53982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 исследователь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4222" y="521635"/>
            <a:ext cx="8119431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– 30 апреля 2023 проведен третий этап     интеллектуального турнира «</a:t>
            </a:r>
            <a:r>
              <a:rPr lang="ru-RU" sz="20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«Маленький исследователь» </a:t>
            </a:r>
          </a:p>
          <a:p>
            <a:pPr algn="ctr"/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(детская научно-практическая конференция)</a:t>
            </a:r>
          </a:p>
          <a:p>
            <a:pPr algn="ctr"/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№53 от 08.02.2023 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5333232"/>
            <a:ext cx="329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DA1"/>
                </a:solidFill>
              </a:rPr>
              <a:t>МДОУ № 42 «Родничок» ЯМР</a:t>
            </a:r>
            <a:endParaRPr lang="ru-RU" b="1" dirty="0">
              <a:solidFill>
                <a:srgbClr val="006DA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5074" y="4759206"/>
            <a:ext cx="333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</a:rPr>
              <a:t>МДОУ № 18 «Теремок» ЯМР</a:t>
            </a:r>
            <a:endParaRPr lang="ru-RU" b="1" dirty="0">
              <a:solidFill>
                <a:srgbClr val="006DA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1227" y="5352111"/>
            <a:ext cx="318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DA1"/>
                </a:solidFill>
              </a:rPr>
              <a:t>МДОУ № 20 «Кузнечик» ЯМР</a:t>
            </a:r>
            <a:endParaRPr lang="ru-RU" b="1" dirty="0">
              <a:solidFill>
                <a:srgbClr val="006DA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9" y="2638327"/>
            <a:ext cx="2630176" cy="2305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40" y="2302589"/>
            <a:ext cx="3096203" cy="2252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31" y="2704881"/>
            <a:ext cx="4100270" cy="2172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53" y="154236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3937" y="5929791"/>
            <a:ext cx="444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vk.com/club218508903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74" y="5515526"/>
            <a:ext cx="1947309" cy="109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914" y="38502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ВОСПИТАННИКОВ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конференции «Маленький исследователь»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8057" y="983069"/>
            <a:ext cx="526501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воспитанников </a:t>
            </a:r>
            <a:endParaRPr lang="ru-RU" sz="24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 ЯМР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445" y="1750769"/>
            <a:ext cx="5112000" cy="18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09201" y="938520"/>
            <a:ext cx="321538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контингент воспитанников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93" y="1740469"/>
            <a:ext cx="2808000" cy="103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339115"/>
              </p:ext>
            </p:extLst>
          </p:nvPr>
        </p:nvGraphicFramePr>
        <p:xfrm>
          <a:off x="0" y="1765316"/>
          <a:ext cx="6096000" cy="43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3863573"/>
              </p:ext>
            </p:extLst>
          </p:nvPr>
        </p:nvGraphicFramePr>
        <p:xfrm>
          <a:off x="6158962" y="1961002"/>
          <a:ext cx="5941698" cy="387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229" y="132202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3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-9986"/>
            <a:ext cx="811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детской конференции «Маленький исследователь» </a:t>
            </a:r>
          </a:p>
          <a:p>
            <a:pPr algn="ctr"/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№ 12 от 16.01.2023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8426" y="1169364"/>
            <a:ext cx="526501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ЛЕТ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445" y="1675607"/>
            <a:ext cx="5112000" cy="18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24200" y="1157878"/>
            <a:ext cx="32153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ЛЕТ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1064567"/>
              </p:ext>
            </p:extLst>
          </p:nvPr>
        </p:nvGraphicFramePr>
        <p:xfrm>
          <a:off x="173130" y="1805854"/>
          <a:ext cx="6096000" cy="43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66894817"/>
              </p:ext>
            </p:extLst>
          </p:nvPr>
        </p:nvGraphicFramePr>
        <p:xfrm>
          <a:off x="6096000" y="1938969"/>
          <a:ext cx="6004660" cy="389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92" y="1684981"/>
            <a:ext cx="5112000" cy="1874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47" y="253388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0" y="7353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 исследователь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64" y="965962"/>
            <a:ext cx="3699067" cy="523102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956" y="290139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7629" y="251180"/>
            <a:ext cx="11100674" cy="7844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Итоговые  результаты реализации проекта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41722"/>
            <a:ext cx="12191999" cy="55211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DA1"/>
                </a:solidFill>
              </a:rPr>
              <a:t>Разработано методическое обеспечение реализации проекта: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Дорожная </a:t>
            </a:r>
            <a:r>
              <a:rPr lang="ru-RU" dirty="0">
                <a:solidFill>
                  <a:srgbClr val="006DA1"/>
                </a:solidFill>
              </a:rPr>
              <a:t>карта проведения интеллектуального турнира «</a:t>
            </a:r>
            <a:r>
              <a:rPr lang="ru-RU" dirty="0" err="1">
                <a:solidFill>
                  <a:srgbClr val="006DA1"/>
                </a:solidFill>
              </a:rPr>
              <a:t>Ярзнайка</a:t>
            </a:r>
            <a:r>
              <a:rPr lang="ru-RU" dirty="0">
                <a:solidFill>
                  <a:srgbClr val="006DA1"/>
                </a:solidFill>
              </a:rPr>
              <a:t>» для детей дошкольного возраста 5-7 лет </a:t>
            </a:r>
            <a:r>
              <a:rPr lang="ru-RU" dirty="0" smtClean="0">
                <a:solidFill>
                  <a:srgbClr val="006DA1"/>
                </a:solidFill>
              </a:rPr>
              <a:t>ЯМР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Положение: </a:t>
            </a:r>
            <a:r>
              <a:rPr lang="ru-RU" dirty="0">
                <a:solidFill>
                  <a:srgbClr val="006DA1"/>
                </a:solidFill>
              </a:rPr>
              <a:t>«</a:t>
            </a:r>
            <a:r>
              <a:rPr lang="ru-RU" dirty="0" err="1">
                <a:solidFill>
                  <a:srgbClr val="006DA1"/>
                </a:solidFill>
              </a:rPr>
              <a:t>Ярзнайка</a:t>
            </a:r>
            <a:r>
              <a:rPr lang="ru-RU" dirty="0">
                <a:solidFill>
                  <a:srgbClr val="006DA1"/>
                </a:solidFill>
              </a:rPr>
              <a:t> – интеллектуальный турнир для детей дошкольного возраста 5-7 лет Ярославского муниципального района</a:t>
            </a:r>
            <a:r>
              <a:rPr lang="ru-RU" dirty="0" smtClean="0">
                <a:solidFill>
                  <a:srgbClr val="006DA1"/>
                </a:solidFill>
              </a:rPr>
              <a:t>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Методические рекомендации </a:t>
            </a:r>
            <a:r>
              <a:rPr lang="ru-RU" dirty="0">
                <a:solidFill>
                  <a:srgbClr val="006DA1"/>
                </a:solidFill>
              </a:rPr>
              <a:t>по </a:t>
            </a:r>
            <a:r>
              <a:rPr lang="ru-RU" dirty="0" smtClean="0">
                <a:solidFill>
                  <a:srgbClr val="006DA1"/>
                </a:solidFill>
              </a:rPr>
              <a:t>проведению турнира </a:t>
            </a:r>
            <a:r>
              <a:rPr lang="ru-RU" dirty="0">
                <a:solidFill>
                  <a:srgbClr val="006DA1"/>
                </a:solidFill>
              </a:rPr>
              <a:t>для детей дошкольного возраста 5-7 лет Ярославского муниципального </a:t>
            </a:r>
            <a:r>
              <a:rPr lang="ru-RU" dirty="0" smtClean="0">
                <a:solidFill>
                  <a:srgbClr val="006DA1"/>
                </a:solidFill>
              </a:rPr>
              <a:t>района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Положение  этапов турнира «</a:t>
            </a:r>
            <a:r>
              <a:rPr lang="ru-RU" dirty="0">
                <a:solidFill>
                  <a:srgbClr val="006DA1"/>
                </a:solidFill>
              </a:rPr>
              <a:t>Юный эрудит» (познавательное развитие</a:t>
            </a:r>
            <a:r>
              <a:rPr lang="ru-RU" dirty="0" smtClean="0">
                <a:solidFill>
                  <a:srgbClr val="006DA1"/>
                </a:solidFill>
              </a:rPr>
              <a:t>), «Знаток дошколенок» (развитие речи), «Маленький исследователь» (детская конференция)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Банк </a:t>
            </a:r>
            <a:r>
              <a:rPr lang="ru-RU" dirty="0">
                <a:solidFill>
                  <a:srgbClr val="006DA1"/>
                </a:solidFill>
              </a:rPr>
              <a:t>заданий </a:t>
            </a:r>
            <a:r>
              <a:rPr lang="ru-RU" dirty="0" smtClean="0">
                <a:solidFill>
                  <a:srgbClr val="006DA1"/>
                </a:solidFill>
              </a:rPr>
              <a:t>этапов </a:t>
            </a:r>
            <a:r>
              <a:rPr lang="ru-RU" dirty="0">
                <a:solidFill>
                  <a:srgbClr val="006DA1"/>
                </a:solidFill>
              </a:rPr>
              <a:t>турнира «Юный эрудит</a:t>
            </a:r>
            <a:r>
              <a:rPr lang="ru-RU" dirty="0" smtClean="0">
                <a:solidFill>
                  <a:srgbClr val="006DA1"/>
                </a:solidFill>
              </a:rPr>
              <a:t>» и «Знаток дошколенок»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Макеты дипломов интеллектуального </a:t>
            </a:r>
            <a:r>
              <a:rPr lang="ru-RU" dirty="0">
                <a:solidFill>
                  <a:srgbClr val="006DA1"/>
                </a:solidFill>
              </a:rPr>
              <a:t>турнира «</a:t>
            </a:r>
            <a:r>
              <a:rPr lang="ru-RU" dirty="0" err="1" smtClean="0">
                <a:solidFill>
                  <a:srgbClr val="006DA1"/>
                </a:solidFill>
              </a:rPr>
              <a:t>Ярзнайка</a:t>
            </a:r>
            <a:r>
              <a:rPr lang="ru-RU" dirty="0" smtClean="0">
                <a:solidFill>
                  <a:srgbClr val="006DA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Протоколы </a:t>
            </a:r>
            <a:r>
              <a:rPr lang="ru-RU" dirty="0">
                <a:solidFill>
                  <a:srgbClr val="006DA1"/>
                </a:solidFill>
              </a:rPr>
              <a:t>муниципального турнира «</a:t>
            </a:r>
            <a:r>
              <a:rPr lang="ru-RU" dirty="0" err="1">
                <a:solidFill>
                  <a:srgbClr val="006DA1"/>
                </a:solidFill>
              </a:rPr>
              <a:t>Ярзнайка</a:t>
            </a:r>
            <a:r>
              <a:rPr lang="ru-RU" dirty="0">
                <a:solidFill>
                  <a:srgbClr val="006DA1"/>
                </a:solidFill>
              </a:rPr>
              <a:t>»  </a:t>
            </a:r>
            <a:r>
              <a:rPr lang="ru-RU" dirty="0" smtClean="0">
                <a:solidFill>
                  <a:srgbClr val="006DA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rgbClr val="006DA1"/>
                </a:solidFill>
              </a:rPr>
              <a:t>Критериальная</a:t>
            </a:r>
            <a:r>
              <a:rPr lang="ru-RU" dirty="0" smtClean="0">
                <a:solidFill>
                  <a:srgbClr val="006DA1"/>
                </a:solidFill>
              </a:rPr>
              <a:t> база оценивания заданий этапов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6DA1"/>
                </a:solidFill>
              </a:rPr>
              <a:t>Создана группа в социальной сети </a:t>
            </a:r>
            <a:r>
              <a:rPr lang="ru-RU" dirty="0" err="1" smtClean="0">
                <a:solidFill>
                  <a:srgbClr val="006DA1"/>
                </a:solidFill>
              </a:rPr>
              <a:t>Вконтаке</a:t>
            </a:r>
            <a:r>
              <a:rPr lang="ru-RU" dirty="0" smtClean="0">
                <a:solidFill>
                  <a:srgbClr val="006DA1"/>
                </a:solidFill>
              </a:rPr>
              <a:t> для проведения детской конференции </a:t>
            </a:r>
            <a:endParaRPr lang="ru-RU" dirty="0">
              <a:solidFill>
                <a:srgbClr val="006DA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229" y="0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9631" y="44082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и проблемы</a:t>
            </a:r>
            <a:endParaRPr lang="ru-RU" sz="165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0506" y="1032410"/>
            <a:ext cx="5765494" cy="523618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YS Text"/>
              </a:rPr>
              <a:t>1. Неверно  трактованные термины педагогами наставниками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Научно-практическая </a:t>
            </a:r>
            <a:r>
              <a:rPr lang="ru-RU" sz="49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  <a:r>
              <a:rPr lang="ru-RU" sz="49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это одна из форм создания исследовательских работ учащихся, представление результатов научно-исследовательской деятельности ребят, результатов совместной </a:t>
            </a:r>
            <a:r>
              <a:rPr lang="ru-RU" sz="49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деятельности ребенка, </a:t>
            </a:r>
            <a:r>
              <a:rPr lang="ru-RU" sz="49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педагога и родителей.</a:t>
            </a:r>
            <a:r>
              <a:rPr lang="ru-RU" sz="4900" b="1" dirty="0" smtClean="0">
                <a:solidFill>
                  <a:srgbClr val="006DA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4900" b="1" dirty="0">
              <a:solidFill>
                <a:srgbClr val="006DA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Доклад на конференцию </a:t>
            </a:r>
            <a:r>
              <a:rPr lang="ru-RU" sz="4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это авторское произведение, в котором </a:t>
            </a:r>
            <a:r>
              <a:rPr lang="ru-RU" sz="4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докладчик описывает </a:t>
            </a:r>
            <a:r>
              <a:rPr lang="ru-RU" sz="4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значимость научного опыта, а также предлагает свои методы исследования и обозначает результаты их реализации.</a:t>
            </a:r>
            <a:endParaRPr lang="ru-RU" sz="4900" dirty="0" smtClean="0">
              <a:solidFill>
                <a:srgbClr val="006DA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6DA1"/>
                </a:solidFill>
              </a:rPr>
              <a:t> </a:t>
            </a:r>
          </a:p>
          <a:p>
            <a:pPr algn="just"/>
            <a:r>
              <a:rPr lang="ru-RU" sz="7400" dirty="0" smtClean="0"/>
              <a:t>           </a:t>
            </a:r>
            <a:r>
              <a:rPr lang="ru-RU" sz="7400" dirty="0" smtClean="0">
                <a:solidFill>
                  <a:srgbClr val="C00000"/>
                </a:solidFill>
              </a:rPr>
              <a:t>сообщение на тему, отсутствие научного опыта и результатов исследования!!!!!!</a:t>
            </a:r>
            <a:endParaRPr lang="ru-RU" sz="7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24" y="1911013"/>
            <a:ext cx="5453185" cy="3035973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02116" y="5210978"/>
            <a:ext cx="539826" cy="429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790" y="67377"/>
            <a:ext cx="81140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проведение интеллектуального </a:t>
            </a:r>
            <a:endParaRPr lang="ru-RU" sz="1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турнира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детей дошкольного возраста 5- 7 лет </a:t>
            </a:r>
            <a:endParaRPr lang="ru-RU" sz="1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Ярославского муниципального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0678" y="1961002"/>
            <a:ext cx="2015067" cy="3061045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25807" y="1434751"/>
            <a:ext cx="4556342" cy="1681118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3600" b="1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Осень</a:t>
            </a:r>
            <a:r>
              <a:rPr lang="ru-RU" sz="36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(ноябрь)</a:t>
            </a:r>
          </a:p>
          <a:p>
            <a:pPr lvl="0"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«Маленький исследователь»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31335" y="4072956"/>
            <a:ext cx="4450814" cy="1898185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Зима (январь)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«Знаток -дошколенок»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>
            <a:stCxn id="12" idx="1"/>
            <a:endCxn id="10" idx="3"/>
          </p:cNvCxnSpPr>
          <p:nvPr/>
        </p:nvCxnSpPr>
        <p:spPr>
          <a:xfrm flipH="1">
            <a:off x="2445745" y="2275310"/>
            <a:ext cx="280062" cy="1216215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4" idx="1"/>
            <a:endCxn id="10" idx="3"/>
          </p:cNvCxnSpPr>
          <p:nvPr/>
        </p:nvCxnSpPr>
        <p:spPr>
          <a:xfrm flipH="1" flipV="1">
            <a:off x="2445745" y="3491525"/>
            <a:ext cx="385590" cy="1530524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9378339" y="1434750"/>
            <a:ext cx="2652079" cy="4001792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Увеличение количества педагогов, имеющих призеров и победителей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воспитанников в интеллектуальных конкурсах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уровня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280" y="2351611"/>
            <a:ext cx="2239060" cy="2443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176284"/>
            <a:ext cx="81140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5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9489" y="1099162"/>
            <a:ext cx="114575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6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Будем рады сотрудничеству 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460294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0485" y="4660882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(485) 43-93-92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521555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3367" y="5265834"/>
            <a:ext cx="339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teremok-1978.yamr@yarregion.ru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5898524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0486" y="5810309"/>
            <a:ext cx="4329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Ярославская область, Ярославский район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с. </a:t>
            </a:r>
            <a:r>
              <a:rPr lang="ru-RU" dirty="0" err="1"/>
              <a:t>Туношна</a:t>
            </a:r>
            <a:r>
              <a:rPr lang="ru-RU" dirty="0"/>
              <a:t>, ул. Школьная д.9</a:t>
            </a:r>
          </a:p>
        </p:txBody>
      </p:sp>
    </p:spTree>
    <p:extLst>
      <p:ext uri="{BB962C8B-B14F-4D97-AF65-F5344CB8AC3E}">
        <p14:creationId xmlns:p14="http://schemas.microsoft.com/office/powerpoint/2010/main" val="3517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660" y="67377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КАДРОВЫЙ ПОТЕНЦИАЛ ПЕДАГОГОВ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МИП МДОУ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«ТЕРЕМОК» ЯМР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924" y="819337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уровень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8373" y="861338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стаж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7305" y="3577226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Квалификационные категории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3" y="4212713"/>
            <a:ext cx="1115034" cy="1115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1243" y="4001046"/>
            <a:ext cx="4496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педагогов, работающих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МИП, 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курсы повышения квалификации по теме: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одаренными детьми дошкольного возраста в соответствии с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ФГОС»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29" y="1231640"/>
            <a:ext cx="3456000" cy="12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119" y="1193103"/>
            <a:ext cx="2736000" cy="10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06" y="3977336"/>
            <a:ext cx="3924000" cy="1439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78462268"/>
              </p:ext>
            </p:extLst>
          </p:nvPr>
        </p:nvGraphicFramePr>
        <p:xfrm>
          <a:off x="621222" y="1320800"/>
          <a:ext cx="4674463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00624029"/>
              </p:ext>
            </p:extLst>
          </p:nvPr>
        </p:nvGraphicFramePr>
        <p:xfrm>
          <a:off x="6237171" y="1126519"/>
          <a:ext cx="5108162" cy="218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50035426"/>
              </p:ext>
            </p:extLst>
          </p:nvPr>
        </p:nvGraphicFramePr>
        <p:xfrm>
          <a:off x="6400800" y="4050437"/>
          <a:ext cx="5427133" cy="22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17783" y="2280838"/>
            <a:ext cx="97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Arial" pitchFamily="34" charset="0"/>
              </a:rPr>
              <a:t>6 человек</a:t>
            </a:r>
            <a:endParaRPr lang="ru-RU" sz="1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552" y="1244049"/>
            <a:ext cx="5101573" cy="45243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32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en-US" sz="32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разработать, организовать и сопровождать интеллектуальные конкурсы для детей дошкольного возраста </a:t>
            </a:r>
            <a:endParaRPr lang="ru-RU" altLang="en-US" sz="3200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2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лет на территории  </a:t>
            </a:r>
            <a:r>
              <a:rPr lang="ru-RU" altLang="en-US" sz="32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Ярославского муниципального </a:t>
            </a:r>
            <a:r>
              <a:rPr lang="ru-RU" altLang="en-US" sz="32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endParaRPr lang="ru-RU" sz="32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024" y="28563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ИННОВАЦИОННОЙ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35" y="1100692"/>
            <a:ext cx="4903362" cy="490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666" y="78377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ИННОВАЦИОННОЙ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40" y="699503"/>
            <a:ext cx="467627" cy="4676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532709" y="1694538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32709" y="661030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«</a:t>
            </a:r>
            <a:r>
              <a:rPr lang="ru-RU" altLang="en-US" sz="2000" dirty="0" err="1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интеллектуальный турнир для детей дошкольного возраста 5-7 лет Ярославского муниципального района»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1748734"/>
            <a:ext cx="467627" cy="467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709" y="1690039"/>
            <a:ext cx="1012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график проведения самостоятельных этапов турнира: «Юный эрудит» (познавательное развитие), «Знаток - дошколенок» (развитие речи), «Маленький исследователь» (научно-практическая конференция для дошкольников)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2709" y="2831849"/>
            <a:ext cx="1012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и задания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каждого этапа турнира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2709" y="3800315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 диплома интеллектуального турнира «</a:t>
            </a:r>
            <a:r>
              <a:rPr lang="ru-RU" altLang="en-US" sz="2000" dirty="0" err="1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599384" y="2676870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2765914"/>
            <a:ext cx="467627" cy="467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3719636"/>
            <a:ext cx="467627" cy="467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4708439"/>
            <a:ext cx="467627" cy="467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9" y="5628238"/>
            <a:ext cx="467627" cy="46762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532709" y="355120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32709" y="454197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2709" y="4692326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проведения интеллектуальных конкурсов в ДОУ ЯМР.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532709" y="5494085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32709" y="5661390"/>
            <a:ext cx="1012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altLang="en-US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мониторинга эффективности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9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790" y="67377"/>
            <a:ext cx="811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этапы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8892" y="728168"/>
            <a:ext cx="5743575" cy="1050987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DA1"/>
                </a:solidFill>
              </a:rPr>
              <a:t> </a:t>
            </a:r>
            <a:r>
              <a:rPr lang="ru-RU" sz="2800" b="1" dirty="0" smtClean="0">
                <a:solidFill>
                  <a:srgbClr val="006DA1"/>
                </a:solidFill>
              </a:rPr>
              <a:t>2021-2023 учебные года</a:t>
            </a:r>
            <a:endParaRPr lang="ru-RU" sz="2800" b="1" dirty="0">
              <a:solidFill>
                <a:srgbClr val="006DA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31506" y="2759363"/>
            <a:ext cx="3037911" cy="952901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этап </a:t>
            </a:r>
          </a:p>
          <a:p>
            <a:pPr algn="ctr"/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2022-2023 учебный год</a:t>
            </a:r>
            <a:endParaRPr lang="ru-RU" b="1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0790" y="2745977"/>
            <a:ext cx="3132473" cy="952901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 этап </a:t>
            </a:r>
          </a:p>
          <a:p>
            <a:pPr algn="ctr"/>
            <a:r>
              <a:rPr lang="en-US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6DA1"/>
                </a:solidFill>
                <a:latin typeface="Arial" pitchFamily="34" charset="0"/>
                <a:cs typeface="Arial" pitchFamily="34" charset="0"/>
              </a:rPr>
              <a:t>2021-2022 учебный год</a:t>
            </a:r>
            <a:endParaRPr lang="ru-RU" b="1" dirty="0">
              <a:solidFill>
                <a:srgbClr val="006D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9210" y="4671553"/>
            <a:ext cx="4679012" cy="1714294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торой этап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«Знаток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дошколенок»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речи)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Третий этап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Маленький исследователь»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научно-практическая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конференция)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56772" y="4648142"/>
            <a:ext cx="4453290" cy="1863228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DA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Разработать  пакета документов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2. Первый этап  «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Юный эрудит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(познавательное развитие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72996">
            <a:off x="7795264" y="1834566"/>
            <a:ext cx="825392" cy="8253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9871">
            <a:off x="3653823" y="1828585"/>
            <a:ext cx="844725" cy="8447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54864" y="3808307"/>
            <a:ext cx="770085" cy="77008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8892" y="3819049"/>
            <a:ext cx="760546" cy="76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2892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ТУРНИРА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64" y="635725"/>
            <a:ext cx="1116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x-none" sz="2000" dirty="0" err="1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Ярзнайка</a:t>
            </a:r>
            <a:r>
              <a:rPr lang="ru-RU" altLang="x-none" sz="2000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 -интеллектуальный турнир для детей дошкольного возраста 5-7 лет </a:t>
            </a:r>
            <a:endParaRPr lang="ru-RU" altLang="x-none" sz="2000" dirty="0" smtClean="0">
              <a:solidFill>
                <a:srgbClr val="006DA1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  <a:sym typeface="Poppins Medium" charset="0"/>
            </a:endParaRPr>
          </a:p>
          <a:p>
            <a:pPr algn="ctr"/>
            <a:r>
              <a:rPr lang="ru-RU" altLang="x-none" sz="2000" dirty="0" smtClean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Ярославского </a:t>
            </a:r>
            <a:r>
              <a:rPr lang="ru-RU" altLang="x-none" sz="2000" dirty="0">
                <a:solidFill>
                  <a:srgbClr val="006DA1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  <a:sym typeface="Poppins Medium" charset="0"/>
              </a:rPr>
              <a:t>муниципального района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33095" y="1638299"/>
            <a:ext cx="5038725" cy="1343025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Ярзнайка</a:t>
            </a:r>
            <a:r>
              <a:rPr lang="ru-RU" dirty="0" smtClean="0">
                <a:solidFill>
                  <a:srgbClr val="006DA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1101" y="3762423"/>
            <a:ext cx="3030824" cy="2690949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«Юный эрудит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»</a:t>
            </a:r>
          </a:p>
          <a:p>
            <a:pPr lvl="0" algn="ctr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(познавательное развитие)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5325" y="3762423"/>
            <a:ext cx="3124199" cy="2708366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«Знаток - дошколенок»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(речевое развитие)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53401" y="3745006"/>
            <a:ext cx="3028950" cy="2708366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«Маленький исследователь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»</a:t>
            </a:r>
          </a:p>
          <a:p>
            <a:pPr lvl="0" algn="ctr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(научно-практическая конференция)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0"/>
            <a:endCxn id="5" idx="2"/>
          </p:cNvCxnSpPr>
          <p:nvPr/>
        </p:nvCxnSpPr>
        <p:spPr>
          <a:xfrm flipH="1" flipV="1">
            <a:off x="6052458" y="2981324"/>
            <a:ext cx="14967" cy="781099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56513" y="3429000"/>
            <a:ext cx="7230593" cy="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56513" y="3403690"/>
            <a:ext cx="0" cy="36662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0"/>
          </p:cNvCxnSpPr>
          <p:nvPr/>
        </p:nvCxnSpPr>
        <p:spPr>
          <a:xfrm flipV="1">
            <a:off x="9667876" y="3429000"/>
            <a:ext cx="0" cy="31600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573" y="-1"/>
            <a:ext cx="616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- соисполнители проекта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0956" y="995612"/>
            <a:ext cx="5216236" cy="1581208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 smtClean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Организатор турнира </a:t>
            </a:r>
            <a:r>
              <a:rPr lang="ru-RU" sz="2800" b="1" dirty="0" err="1" smtClean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endParaRPr lang="ru-RU" sz="2800" b="1" dirty="0">
              <a:solidFill>
                <a:srgbClr val="006D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18 «Теремок» ЯМР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212" y="3783115"/>
            <a:ext cx="5479870" cy="1963651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Соисполнитель</a:t>
            </a:r>
            <a:endParaRPr lang="ru-RU" sz="28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20 «Кузнечик» ЯМР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88936" y="3783115"/>
            <a:ext cx="5486400" cy="1942870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Соисполнитель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МДОУ №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 «Родничок»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ЯМР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735" y="1378934"/>
            <a:ext cx="2504789" cy="14129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65" y="1139234"/>
            <a:ext cx="2838535" cy="1892357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>
            <a:stCxn id="6" idx="2"/>
          </p:cNvCxnSpPr>
          <p:nvPr/>
        </p:nvCxnSpPr>
        <p:spPr>
          <a:xfrm>
            <a:off x="6089074" y="2576820"/>
            <a:ext cx="6926" cy="333693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975064" y="2899241"/>
            <a:ext cx="3077394" cy="22544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058416" y="2888359"/>
            <a:ext cx="2957546" cy="22154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87000" y="2910513"/>
            <a:ext cx="0" cy="872602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9021921" y="2910513"/>
            <a:ext cx="1" cy="872602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Знаток дошколенок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4222" y="521635"/>
            <a:ext cx="8119431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16 декабря 2022 проведен второй этап     интеллектуального турнира «</a:t>
            </a:r>
            <a:r>
              <a:rPr lang="ru-RU" sz="20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Ярзнайка</a:t>
            </a:r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«Знаток – дошколенок» (развитие речи)</a:t>
            </a:r>
          </a:p>
          <a:p>
            <a:pPr algn="ctr"/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№444 от 23.11.2022 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2\Desktop\2021-2022 учебный год\Инновационная  2021-2022\ЯРЗНАЙКА\IMG-8224cdccc0b0e23ebea5a993ecf667f7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37" y="2163032"/>
            <a:ext cx="4283725" cy="321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2\Desktop\2021-2022 учебный год\Инновационная  2021-2022\ЯРЗНАЙКА\Родничок 42 Ярзнайка\фото\IMG-79a50df7f017215cf3cde272ecfbb19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7" y="1903907"/>
            <a:ext cx="2798283" cy="3731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42" y="1983647"/>
            <a:ext cx="2924521" cy="389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7288" y="6015209"/>
            <a:ext cx="329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DA1"/>
                </a:solidFill>
              </a:rPr>
              <a:t>МДОУ № 42 «Родничок» ЯМР</a:t>
            </a:r>
            <a:endParaRPr lang="ru-RU" b="1" dirty="0">
              <a:solidFill>
                <a:srgbClr val="006DA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017" y="5618602"/>
            <a:ext cx="333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DA1"/>
                </a:solidFill>
              </a:rPr>
              <a:t>МДОУ № 18 «Теремок» ЯМР</a:t>
            </a:r>
            <a:endParaRPr lang="ru-RU" b="1" dirty="0">
              <a:solidFill>
                <a:srgbClr val="006DA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4511" y="6092328"/>
            <a:ext cx="318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DA1"/>
                </a:solidFill>
              </a:rPr>
              <a:t>МДОУ № 20 «Кузнечик» ЯМР</a:t>
            </a:r>
            <a:endParaRPr lang="ru-RU" b="1" dirty="0">
              <a:solidFill>
                <a:srgbClr val="006D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914" y="38502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ВОСПИТАННИКОВ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САМОСТОЯТЕЛЬНОГО ЭТАПА «Знаток дошколенок»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8057" y="983069"/>
            <a:ext cx="526501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воспитанников </a:t>
            </a:r>
            <a:endParaRPr lang="ru-RU" sz="24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 ЯМР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445" y="1750769"/>
            <a:ext cx="5112000" cy="18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09201" y="938520"/>
            <a:ext cx="321538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контингент воспитанников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93" y="1740469"/>
            <a:ext cx="2808000" cy="103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51153015"/>
              </p:ext>
            </p:extLst>
          </p:nvPr>
        </p:nvGraphicFramePr>
        <p:xfrm>
          <a:off x="0" y="1765316"/>
          <a:ext cx="6096000" cy="43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8304472"/>
              </p:ext>
            </p:extLst>
          </p:nvPr>
        </p:nvGraphicFramePr>
        <p:xfrm>
          <a:off x="6158962" y="1961002"/>
          <a:ext cx="5941698" cy="387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1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792</Words>
  <Application>Microsoft Office PowerPoint</Application>
  <PresentationFormat>Произвольный</PresentationFormat>
  <Paragraphs>148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 результаты реализации проекта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 Евгений Владимирович</dc:creator>
  <cp:lastModifiedBy>2</cp:lastModifiedBy>
  <cp:revision>218</cp:revision>
  <dcterms:created xsi:type="dcterms:W3CDTF">2021-09-14T14:01:02Z</dcterms:created>
  <dcterms:modified xsi:type="dcterms:W3CDTF">2023-05-16T10:10:40Z</dcterms:modified>
</cp:coreProperties>
</file>