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sldIdLst>
    <p:sldId id="276" r:id="rId2"/>
    <p:sldId id="282" r:id="rId3"/>
    <p:sldId id="283" r:id="rId4"/>
    <p:sldId id="284" r:id="rId5"/>
    <p:sldId id="260" r:id="rId6"/>
    <p:sldId id="261" r:id="rId7"/>
    <p:sldId id="262" r:id="rId8"/>
    <p:sldId id="271" r:id="rId9"/>
    <p:sldId id="273" r:id="rId10"/>
    <p:sldId id="285" r:id="rId11"/>
    <p:sldId id="275" r:id="rId12"/>
    <p:sldId id="279" r:id="rId13"/>
    <p:sldId id="280" r:id="rId14"/>
    <p:sldId id="286" r:id="rId15"/>
    <p:sldId id="277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00"/>
    <a:srgbClr val="FF0000"/>
    <a:srgbClr val="FFFF66"/>
    <a:srgbClr val="22065A"/>
    <a:srgbClr val="B70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679" autoAdjust="0"/>
  </p:normalViewPr>
  <p:slideViewPr>
    <p:cSldViewPr>
      <p:cViewPr varScale="1">
        <p:scale>
          <a:sx n="71" d="100"/>
          <a:sy n="71" d="100"/>
        </p:scale>
        <p:origin x="7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7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5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22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4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61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7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2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9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9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3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9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4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6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2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3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54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227">
              <a:srgbClr val="FF3F00"/>
            </a:gs>
            <a:gs pos="6000">
              <a:schemeClr val="tx1"/>
            </a:gs>
            <a:gs pos="35110">
              <a:srgbClr val="FFFF00"/>
            </a:gs>
            <a:gs pos="60806">
              <a:srgbClr val="00B050"/>
            </a:gs>
            <a:gs pos="18000">
              <a:srgbClr val="FF0000"/>
            </a:gs>
            <a:gs pos="96000">
              <a:srgbClr val="0070C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pobr.68edu.ru/wp-content/uploads/2019/04/%D0%BA%D0%BE%D0%BD%D0%BA%D1%83%D1%80%D1%81-%D0%BF%D1%80%D0%BE%D0%B3%D1%80%D0%B0%D0%BC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884"/>
            <a:ext cx="4752528" cy="26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204864"/>
            <a:ext cx="5832648" cy="257304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Правополушарное рисование</a:t>
            </a: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8" name="Picture 4" descr="https://pp.vk.me/c625630/v625630933/11439/BPv5AFlXrd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9" b="64985"/>
          <a:stretch/>
        </p:blipFill>
        <p:spPr bwMode="auto">
          <a:xfrm rot="10800000">
            <a:off x="4139952" y="4258347"/>
            <a:ext cx="4824536" cy="24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1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chemeClr val="tx1"/>
            </a:gs>
            <a:gs pos="60000">
              <a:schemeClr val="bg2">
                <a:tint val="97000"/>
                <a:hueMod val="92000"/>
                <a:satMod val="169000"/>
                <a:lumMod val="164000"/>
              </a:schemeClr>
            </a:gs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5949"/>
            <a:ext cx="4141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i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необходимо: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61519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66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Гуашь (желательно 12 цветов, можно и 6);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66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Кисти: плоская щетинистая (большая), круглые;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66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Плотный лист бумаги;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66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Баночка для воды;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66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 тканевая или бумажная (для вытирания кистей);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n w="6600">
                  <a:noFill/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Клеёнка </a:t>
            </a:r>
          </a:p>
        </p:txBody>
      </p:sp>
      <p:pic>
        <p:nvPicPr>
          <p:cNvPr id="4" name="Picture 10" descr="Картина панно рисунок Мастер-класс Рисование и живопись Ещё картинки в правополушарной технике + МК для Гуашь фото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36" y="2646679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5662129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отличное настроение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406069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590">
              <a:schemeClr val="accent2">
                <a:lumMod val="20000"/>
                <a:lumOff val="80000"/>
              </a:schemeClr>
            </a:gs>
            <a:gs pos="35000">
              <a:schemeClr val="accent2">
                <a:lumMod val="75000"/>
              </a:schemeClr>
            </a:gs>
            <a:gs pos="2027">
              <a:srgbClr val="002060"/>
            </a:gs>
            <a:gs pos="100000">
              <a:srgbClr val="B709A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dirty="0">
                <a:latin typeface="Segoe Print" panose="02000600000000000000" pitchFamily="2" charset="0"/>
              </a:rPr>
              <a:t> Нанесите на бумагу </a:t>
            </a:r>
          </a:p>
          <a:p>
            <a:pPr algn="ctr"/>
            <a:r>
              <a:rPr lang="ru-RU" sz="3200" dirty="0">
                <a:latin typeface="Segoe Print" panose="02000600000000000000" pitchFamily="2" charset="0"/>
              </a:rPr>
              <a:t>белой краской фон: </a:t>
            </a:r>
          </a:p>
          <a:p>
            <a:pPr algn="ctr"/>
            <a:r>
              <a:rPr lang="ru-RU" sz="3200" dirty="0">
                <a:latin typeface="Segoe Print" panose="02000600000000000000" pitchFamily="2" charset="0"/>
              </a:rPr>
              <a:t>размашистыми движениями </a:t>
            </a:r>
          </a:p>
          <a:p>
            <a:pPr algn="ctr"/>
            <a:r>
              <a:rPr lang="ru-RU" sz="3200" dirty="0">
                <a:latin typeface="Segoe Print" panose="02000600000000000000" pitchFamily="2" charset="0"/>
              </a:rPr>
              <a:t>от края до края. Не бойтесь выехать за края листа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9218" name="Picture 2" descr="Картина панно рисунок Мастер-класс Рисование и живопись Ещё картинки в правополушарной технике + МК для Гуашь фото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" b="10143"/>
          <a:stretch/>
        </p:blipFill>
        <p:spPr bwMode="auto">
          <a:xfrm>
            <a:off x="2339752" y="2996952"/>
            <a:ext cx="4708730" cy="33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6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500">
              <a:schemeClr val="accent6">
                <a:lumMod val="60000"/>
                <a:lumOff val="40000"/>
              </a:schemeClr>
            </a:gs>
            <a:gs pos="10000">
              <a:srgbClr val="FF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303"/>
                </a:solidFill>
                <a:effectLst/>
                <a:latin typeface="Segoe Print" panose="02000600000000000000" pitchFamily="2" charset="0"/>
              </a:rPr>
              <a:t>2. Выберите цвета – те, которые в данный момент хочется использовать </a:t>
            </a:r>
          </a:p>
          <a:p>
            <a:r>
              <a:rPr lang="ru-RU" sz="3600" b="0" i="0" dirty="0">
                <a:solidFill>
                  <a:srgbClr val="000303"/>
                </a:solidFill>
                <a:effectLst/>
                <a:latin typeface="Segoe Print" panose="02000600000000000000" pitchFamily="2" charset="0"/>
              </a:rPr>
              <a:t>(не больше 3 цветов) – и хаотично нанесите их пятнами, не жалея краски.</a:t>
            </a:r>
            <a:endParaRPr lang="ru-RU" sz="3600" dirty="0">
              <a:latin typeface="Segoe Print" panose="02000600000000000000" pitchFamily="2" charset="0"/>
            </a:endParaRPr>
          </a:p>
        </p:txBody>
      </p:sp>
      <p:pic>
        <p:nvPicPr>
          <p:cNvPr id="10242" name="Picture 2" descr="Картина панно рисунок Мастер-класс Рисование и живопись Ещё картинки в правополушарной технике + МК для Гуашь фото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 r="5870" b="10010"/>
          <a:stretch/>
        </p:blipFill>
        <p:spPr bwMode="auto">
          <a:xfrm>
            <a:off x="2267744" y="3429000"/>
            <a:ext cx="4780756" cy="29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4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9000">
              <a:schemeClr val="accent2">
                <a:lumMod val="20000"/>
                <a:lumOff val="80000"/>
              </a:schemeClr>
            </a:gs>
            <a:gs pos="96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303"/>
                </a:solidFill>
                <a:latin typeface="Segoe Print" panose="02000600000000000000" pitchFamily="2" charset="0"/>
              </a:rPr>
              <a:t>3. Затем  плоской щетинистой кистью растяните цветные пятна размашистыми движениями от края до края или…не проводя несколько раз по одному месту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11266" name="Picture 2" descr="Картина панно рисунок Мастер-класс Рисование и живопись Ещё картинки в правополушарной технике + МК для Гуашь фото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" b="10803"/>
          <a:stretch/>
        </p:blipFill>
        <p:spPr bwMode="auto">
          <a:xfrm>
            <a:off x="2339752" y="3140968"/>
            <a:ext cx="4752528" cy="33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1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49170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000303"/>
                </a:solidFill>
                <a:latin typeface="Segoe Print" panose="02000600000000000000" pitchFamily="2" charset="0"/>
              </a:rPr>
              <a:t>4. Растягивать цветные пятна можно не только по горизонтали, но и по вертикали или диагонали, или по дуге. Так же для этой цели можно использовать сложенную бумажную салфетку или губку.</a:t>
            </a:r>
            <a:endParaRPr lang="ru-RU" sz="3200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24944"/>
            <a:ext cx="2823778" cy="37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B709AF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791">
            <a:off x="251520" y="332656"/>
            <a:ext cx="4104456" cy="3078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147772" cy="3110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49">
            <a:off x="4973140" y="687516"/>
            <a:ext cx="3847332" cy="28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2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374">
            <a:off x="6261836" y="174774"/>
            <a:ext cx="2281182" cy="3041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86">
            <a:off x="827844" y="187118"/>
            <a:ext cx="2323642" cy="3098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89">
            <a:off x="397009" y="3545107"/>
            <a:ext cx="2088232" cy="278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674">
            <a:off x="3467368" y="3727224"/>
            <a:ext cx="2084057" cy="2778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38">
            <a:off x="6326943" y="3451617"/>
            <a:ext cx="2301720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55" y="380501"/>
            <a:ext cx="2316733" cy="30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2">
                <a:lumMod val="40000"/>
                <a:lumOff val="60000"/>
              </a:schemeClr>
            </a:gs>
            <a:gs pos="80000">
              <a:srgbClr val="00B0F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773628"/>
            <a:ext cx="5450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 методика появилась еще в середине XX века, и с тех пор продолжает планомерно завоевывать мир. Каждое поколение вносит что-то новое, давая ей развитие в соответствии с изменившимися реалиями.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226" y="309958"/>
            <a:ext cx="54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  <a:buSzPct val="80000"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большей популярностью  в  современном мире  пользуются нетрадиционные методики по развитию творческих талантов. Научиться рисовать  за короткое время  можно используя   инновационную методику 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правополушарного  рисования.</a:t>
            </a:r>
          </a:p>
        </p:txBody>
      </p:sp>
      <p:pic>
        <p:nvPicPr>
          <p:cNvPr id="1026" name="Picture 2" descr="https://avatars.mds.yandex.net/get-pdb/1550696/8956fff2-06e3-41b7-870a-8dd52ef08933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87" y="836712"/>
            <a:ext cx="3121164" cy="21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5.livemaster.ru/storage/56/5c/6b9b84f10e1299648fe50317f4bf--kartiny-panno-avtorskaya-kart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1107"/>
            <a:ext cx="2952328" cy="198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9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00">
                <a:lumMod val="59000"/>
                <a:lumOff val="41000"/>
              </a:srgbClr>
            </a:gs>
            <a:gs pos="100000">
              <a:srgbClr val="FF0000">
                <a:lumMod val="63000"/>
                <a:lumOff val="37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.dmcdn.net/IWU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00" y="1823242"/>
            <a:ext cx="4490120" cy="27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2771"/>
            <a:ext cx="8892480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мозг состоит из двух полушарий – правого и левого.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 –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аналитическое,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формальное восприятие, логика, символы и разум.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отвечает за нашу речь, способность к чтению и письму,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453" y="4725144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полушарие 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обрабатывает информацию как бы целиком, в образах, оно позволяет нам мечтать, фантазировать, сочинять истории, оно мыслит творчески и позволяет решать проблему целиком, интуитивно, не раскладывая на этапы.</a:t>
            </a:r>
          </a:p>
        </p:txBody>
      </p:sp>
    </p:spTree>
    <p:extLst>
      <p:ext uri="{BB962C8B-B14F-4D97-AF65-F5344CB8AC3E}">
        <p14:creationId xmlns:p14="http://schemas.microsoft.com/office/powerpoint/2010/main" val="256264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rgbClr val="0070C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2.answcdn.com/answ-cld/image/upload/w_760,c_fill,g_faces:center,q_60/v1401284456/fkmqpoq1qznqwuzbon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952328" cy="40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347864" y="1268760"/>
            <a:ext cx="5544616" cy="626469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Американский </a:t>
            </a:r>
            <a:r>
              <a:rPr lang="ru-RU" sz="9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</a:t>
            </a: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Роджер </a:t>
            </a:r>
            <a:r>
              <a:rPr lang="ru-RU" sz="9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Сперри</a:t>
            </a: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открыл, что каждое полушарие головного мозга работает как самостоятельный мозг. То есть предложенную человеку задачу решает либо левое полушарие, либо правое.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если левое полушарие с его аналитическим мышлением отвергает рисование, то нужно предложить эту задачу правому, творческому, полушарию.</a:t>
            </a:r>
          </a:p>
          <a:p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rgbClr val="92D050"/>
            </a:gs>
            <a:gs pos="19000">
              <a:schemeClr val="accent5">
                <a:lumMod val="40000"/>
                <a:lumOff val="60000"/>
              </a:schemeClr>
            </a:gs>
            <a:gs pos="86000">
              <a:srgbClr val="00B0F0"/>
            </a:gs>
            <a:gs pos="64000">
              <a:srgbClr val="FFFF66"/>
            </a:gs>
            <a:gs pos="100000">
              <a:srgbClr val="00206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92" y="268146"/>
            <a:ext cx="5009072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идея правополушарного рисования</a:t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60282"/>
            <a:ext cx="5472608" cy="23246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уже умеет рисовать,  но старые привычки восприятия мешают этой способности проявиться, блокируют ее.</a:t>
            </a:r>
          </a:p>
          <a:p>
            <a:pPr algn="ctr"/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100" name="Picture 4" descr="https://im0-tub-ru.yandex.net/i?id=8d2305010fd73dc53b229fbb0becdb69&amp;n=33&amp;h=190&amp;w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7178"/>
            <a:ext cx="28956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omebusiness.ru/ideas/1846-h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49220"/>
            <a:ext cx="2478441" cy="31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010052"/>
            <a:ext cx="5020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исследованиям Бетти Эдвардс, чтобы хорошо рисовать, нужно научиться переходить в режим особого правополушарного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вѝдения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проблема  -  сам переход в режим «особого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вѝдения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244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430">
              <a:schemeClr val="accent2">
                <a:lumMod val="20000"/>
                <a:lumOff val="80000"/>
              </a:schemeClr>
            </a:gs>
            <a:gs pos="10000">
              <a:srgbClr val="00B0F0"/>
            </a:gs>
            <a:gs pos="100000">
              <a:schemeClr val="accent1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2780928"/>
            <a:ext cx="8480165" cy="3168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изначально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Они воспринимают мир таким, какой он есть – ярким, красочным и интересным, поэтому они такие фантазеры и мечтатели. И уже позже у ребенка развивается аналитическое мышление.  Традиционная школьная система также больше ориентирована на развитие левого полушария. Поэтому, чтобы правое полушарие «не скучало», можно рисовать по данному методу.</a:t>
            </a:r>
          </a:p>
          <a:p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Лена\Desktop\артур\сообщество\2074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16" y="116632"/>
            <a:ext cx="3223581" cy="2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это полезно?</a:t>
            </a:r>
          </a:p>
        </p:txBody>
      </p:sp>
    </p:spTree>
    <p:extLst>
      <p:ext uri="{BB962C8B-B14F-4D97-AF65-F5344CB8AC3E}">
        <p14:creationId xmlns:p14="http://schemas.microsoft.com/office/powerpoint/2010/main" val="10468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235">
              <a:srgbClr val="EAEAEA"/>
            </a:gs>
            <a:gs pos="55000">
              <a:schemeClr val="accent2">
                <a:lumMod val="20000"/>
                <a:lumOff val="8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78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39552" y="332656"/>
            <a:ext cx="8424936" cy="18002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Творческим людям.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бывает, что талантливый человек проявляет себя не в одном виде искусства. Все закономерно: учась рисовать, человек развивает правое полушарие, а творческое полушарие стремиться проявить себя еще где-то.</a:t>
            </a:r>
          </a:p>
        </p:txBody>
      </p:sp>
    </p:spTree>
    <p:extLst>
      <p:ext uri="{BB962C8B-B14F-4D97-AF65-F5344CB8AC3E}">
        <p14:creationId xmlns:p14="http://schemas.microsoft.com/office/powerpoint/2010/main" val="153849996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6000">
              <a:srgbClr val="FFFF00"/>
            </a:gs>
            <a:gs pos="22000">
              <a:schemeClr val="tx2">
                <a:lumMod val="40000"/>
                <a:lumOff val="60000"/>
              </a:schemeClr>
            </a:gs>
            <a:gs pos="67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896448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правополушарного рисования позволяет: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7776864" cy="480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Проявить индивидуальность,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Упрощает творческий процесс,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Отключает анализ деятельности,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Избавляет от внутренних преград,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Обрести внутреннюю гармонию,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Раскрывает ваши творческие способности,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 человека более внимательным к людям и окружающему миру.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830">
              <a:schemeClr val="tx2">
                <a:lumMod val="20000"/>
                <a:lumOff val="80000"/>
              </a:schemeClr>
            </a:gs>
            <a:gs pos="10000">
              <a:schemeClr val="tx2"/>
            </a:gs>
            <a:gs pos="83000">
              <a:schemeClr val="accent6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457502"/>
            <a:ext cx="60789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8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</a:t>
            </a:r>
            <a:r>
              <a:rPr lang="ru-RU" sz="88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ачнем…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3409">
            <a:off x="5743478" y="3630505"/>
            <a:ext cx="2484277" cy="3312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4869" r="6956" b="5874"/>
          <a:stretch/>
        </p:blipFill>
        <p:spPr>
          <a:xfrm rot="21276679">
            <a:off x="289876" y="98717"/>
            <a:ext cx="2349381" cy="32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627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548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Segoe Print</vt:lpstr>
      <vt:lpstr>Symbol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идея правополушарного рисования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Правополушарное</dc:title>
  <dc:creator>Лена</dc:creator>
  <cp:lastModifiedBy>Старкова Наталья</cp:lastModifiedBy>
  <cp:revision>48</cp:revision>
  <dcterms:created xsi:type="dcterms:W3CDTF">2014-03-16T19:26:01Z</dcterms:created>
  <dcterms:modified xsi:type="dcterms:W3CDTF">2019-11-13T10:53:36Z</dcterms:modified>
</cp:coreProperties>
</file>