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6" r:id="rId11"/>
    <p:sldId id="277" r:id="rId12"/>
    <p:sldId id="278" r:id="rId13"/>
    <p:sldId id="271" r:id="rId14"/>
    <p:sldId id="272" r:id="rId15"/>
    <p:sldId id="274" r:id="rId16"/>
    <p:sldId id="275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88" d="100"/>
          <a:sy n="88" d="100"/>
        </p:scale>
        <p:origin x="44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195486"/>
            <a:ext cx="8784975" cy="47773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08399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FC988D2-4374-405C-A299-00E1DB3100FE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EBEC59-5FB8-44D6-80DE-0F70CFFE88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823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FC988D2-4374-405C-A299-00E1DB3100FE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EBEC59-5FB8-44D6-80DE-0F70CFFE88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79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FC988D2-4374-405C-A299-00E1DB3100FE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EBEC59-5FB8-44D6-80DE-0F70CFFE88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623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FC988D2-4374-405C-A299-00E1DB3100FE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EBEC59-5FB8-44D6-80DE-0F70CFFE88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103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FC988D2-4374-405C-A299-00E1DB3100FE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EBEC59-5FB8-44D6-80DE-0F70CFFE88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992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FC988D2-4374-405C-A299-00E1DB3100FE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EBEC59-5FB8-44D6-80DE-0F70CFFE88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286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FC988D2-4374-405C-A299-00E1DB3100FE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EBEC59-5FB8-44D6-80DE-0F70CFFE88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698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FC988D2-4374-405C-A299-00E1DB3100FE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EBEC59-5FB8-44D6-80DE-0F70CFFE88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245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FC988D2-4374-405C-A299-00E1DB3100FE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EBEC59-5FB8-44D6-80DE-0F70CFFE88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47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FC988D2-4374-405C-A299-00E1DB3100FE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FEBEC59-5FB8-44D6-80DE-0F70CFFE88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724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58362" y="3579862"/>
            <a:ext cx="2418206" cy="14163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5" cstate="screen">
            <a:clrChange>
              <a:clrFrom>
                <a:srgbClr val="FAFEFD"/>
              </a:clrFrom>
              <a:clrTo>
                <a:srgbClr val="FAFEFD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843558"/>
            <a:ext cx="4176463" cy="36004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6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2053">
            <a:off x="541853" y="433051"/>
            <a:ext cx="576064" cy="74549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6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2053">
            <a:off x="5150366" y="3902621"/>
            <a:ext cx="576064" cy="7454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6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2053">
            <a:off x="7598636" y="1045119"/>
            <a:ext cx="576064" cy="7454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19548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Рамка 8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3611"/>
            </a:avLst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3628" y="1347614"/>
            <a:ext cx="6696744" cy="1656184"/>
          </a:xfrm>
        </p:spPr>
        <p:txBody>
          <a:bodyPr>
            <a:prstTxWarp prst="textPlain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«Музыка здоровья»</a:t>
            </a:r>
            <a:br>
              <a:rPr lang="ru-RU" sz="36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3114555"/>
            <a:ext cx="3456384" cy="1656184"/>
          </a:xfrm>
        </p:spPr>
        <p:txBody>
          <a:bodyPr>
            <a:normAutofit lnSpcReduction="10000"/>
          </a:bodyPr>
          <a:lstStyle/>
          <a:p>
            <a:pPr lvl="0" algn="r"/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Старкова Наталия Вадимовна, </a:t>
            </a:r>
          </a:p>
          <a:p>
            <a:pPr lvl="0" algn="r"/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pPr lvl="0" algn="r"/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Пищулина Виктория Олеговна,</a:t>
            </a:r>
          </a:p>
          <a:p>
            <a:pPr lvl="0" algn="r"/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</a:t>
            </a:r>
          </a:p>
          <a:p>
            <a:pPr lvl="0" algn="r"/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№18 «Теремок» ЯМР</a:t>
            </a:r>
          </a:p>
          <a:p>
            <a:pPr lvl="0" algn="r"/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</a:t>
            </a:r>
            <a:r>
              <a:rPr lang="ru-RU" altLang="ru-RU" sz="16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76b16e69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923678"/>
            <a:ext cx="2254181" cy="252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25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FB4F713-91EB-4B43-A5D1-BB6138C93F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321411"/>
            <a:ext cx="1810132" cy="211254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3C471FE-05A1-4A5D-9DAD-EAE14B0C46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057" y="300965"/>
            <a:ext cx="1653658" cy="220487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277B94C-067A-49E1-AA34-03C1C87BB6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12357">
            <a:off x="267127" y="370622"/>
            <a:ext cx="1872208" cy="249627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CF0BAE5-E177-45E6-9B4D-2C5B59B155B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0151">
            <a:off x="6899319" y="403218"/>
            <a:ext cx="1653658" cy="22048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5AC5DED-251D-4C2E-A7C5-FFC0AF6CBBC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2851121"/>
            <a:ext cx="2655218" cy="199141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91BCDD4-80FE-45C2-BA43-A77F5A2C8B9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2842281"/>
            <a:ext cx="2543323" cy="190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20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E6CC5BA-8CE6-4885-951F-77EF8B2BF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476" y="195486"/>
            <a:ext cx="2543323" cy="1907492"/>
          </a:xfr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557D422-F239-4A68-8CB3-E72986B6ED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19"/>
          <a:stretch/>
        </p:blipFill>
        <p:spPr>
          <a:xfrm rot="266125">
            <a:off x="716799" y="2023160"/>
            <a:ext cx="2680660" cy="282543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A1E4E0B-45DB-4EC5-A4B7-AFB1CB5937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555526"/>
            <a:ext cx="2904054" cy="217804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31D3ECC-B01D-4E15-8F07-6209DA64AA5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7751" y="2594399"/>
            <a:ext cx="3130144" cy="220359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F2D1FEC-C215-4B82-B7D8-CFDB4483C29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15322">
            <a:off x="538030" y="261778"/>
            <a:ext cx="1687651" cy="204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43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99C8C12-9E14-4565-A4FD-77961430F9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3620">
            <a:off x="6497878" y="1763447"/>
            <a:ext cx="2299458" cy="306594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1D858EB-C6C7-4E1E-8555-DA57D5254A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11133">
            <a:off x="348356" y="1956538"/>
            <a:ext cx="2009822" cy="267976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B687C69-288E-4F9E-BC0E-A4149F01D9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9591" y="366851"/>
            <a:ext cx="4104453" cy="228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85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55526"/>
            <a:ext cx="5616624" cy="3394472"/>
          </a:xfrm>
        </p:spPr>
        <p:txBody>
          <a:bodyPr>
            <a:normAutofit fontScale="77500" lnSpcReduction="20000"/>
          </a:bodyPr>
          <a:lstStyle/>
          <a:p>
            <a:pPr algn="ctr">
              <a:spcAft>
                <a:spcPts val="0"/>
              </a:spcAft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Пальчиковые игры:</a:t>
            </a:r>
            <a:endParaRPr lang="ru-RU" sz="28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Развивают речь ребёнка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Развивают двигательные качества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Повышают координационные способности пальцев рук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Соединяют пальцевую пластику с выразительным мелодическим и речевым интонированием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Формируют образно-ассоциативное мышление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A6B4E9-7866-45F2-8880-7EE8C922B3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1275606"/>
            <a:ext cx="2540968" cy="338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93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55526"/>
            <a:ext cx="8229600" cy="3394472"/>
          </a:xfrm>
        </p:spPr>
        <p:txBody>
          <a:bodyPr>
            <a:normAutofit fontScale="92500" lnSpcReduction="10000"/>
          </a:bodyPr>
          <a:lstStyle/>
          <a:p>
            <a:pPr algn="ctr">
              <a:spcAft>
                <a:spcPts val="0"/>
              </a:spcAft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Речевые игры:</a:t>
            </a:r>
            <a:endParaRPr lang="ru-RU" sz="28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Эффективно влияют на развитие эмоциональной выразительности речи детей, двигательной активности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Позволяют детям овладеть всеми выразительными средствами музыки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1793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195486"/>
            <a:ext cx="8229600" cy="1584176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Выводы </a:t>
            </a:r>
            <a:br>
              <a:rPr lang="ru-RU" sz="4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200151"/>
            <a:ext cx="6491064" cy="339447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     Проведённая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позволила прийти к следующим результатам: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уровня представлений о связи музыки и здорового образа жизни;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уровня развития музыкальных и творческих способностей детей;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Стабильность эмоционального благополучия каждого ребёнка;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уровня речевого развития;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Снижение уровня заболеваемости;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Стабильность физической и умственной работоспособности во всех сезонах года.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76b16e69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68853"/>
            <a:ext cx="2254181" cy="252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33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47614"/>
            <a:ext cx="8640960" cy="1800200"/>
          </a:xfrm>
        </p:spPr>
        <p:txBody>
          <a:bodyPr>
            <a:noAutofit/>
          </a:bodyPr>
          <a:lstStyle/>
          <a:p>
            <a:r>
              <a:rPr lang="ru-RU" sz="6000" b="1" i="1" dirty="0">
                <a:solidFill>
                  <a:srgbClr val="FF0000"/>
                </a:solidFill>
              </a:rPr>
              <a:t>Спасибо </a:t>
            </a:r>
            <a:br>
              <a:rPr lang="ru-RU" sz="6000" b="1" i="1" dirty="0">
                <a:solidFill>
                  <a:srgbClr val="FF0000"/>
                </a:solidFill>
              </a:rPr>
            </a:br>
            <a:r>
              <a:rPr lang="ru-RU" sz="6000" b="1" i="1" dirty="0">
                <a:solidFill>
                  <a:srgbClr val="FF0000"/>
                </a:solidFill>
              </a:rPr>
              <a:t>за</a:t>
            </a:r>
            <a:br>
              <a:rPr lang="ru-RU" sz="6000" b="1" i="1" dirty="0">
                <a:solidFill>
                  <a:srgbClr val="FF0000"/>
                </a:solidFill>
              </a:rPr>
            </a:br>
            <a:r>
              <a:rPr lang="ru-RU" sz="6000" b="1" i="1" dirty="0">
                <a:solidFill>
                  <a:srgbClr val="FF0000"/>
                </a:solidFill>
              </a:rPr>
              <a:t>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565350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7481">
            <a:off x="210943" y="269755"/>
            <a:ext cx="2349889" cy="17624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0658">
            <a:off x="6514358" y="256415"/>
            <a:ext cx="2487510" cy="1467056"/>
          </a:xfrm>
          <a:prstGeom prst="rect">
            <a:avLst/>
          </a:prstGeom>
        </p:spPr>
      </p:pic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1385888" y="185366"/>
            <a:ext cx="63722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«Лучики»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детей дошкольного возраста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(3-4 лет)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433216" y="1298286"/>
            <a:ext cx="4277569" cy="99247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Списочный состав группы 18 человек:</a:t>
            </a:r>
          </a:p>
          <a:p>
            <a:pPr algn="ctr"/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девочек и 10 мальчиков.</a:t>
            </a:r>
          </a:p>
          <a:p>
            <a:pPr algn="ctr"/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Возраст детей 3.3- 4,1 лет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9669">
            <a:off x="7524141" y="1909822"/>
            <a:ext cx="1115705" cy="17952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887" y="2331925"/>
            <a:ext cx="1870014" cy="14025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7070">
            <a:off x="5406444" y="2261101"/>
            <a:ext cx="1608250" cy="12061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0884">
            <a:off x="7165257" y="3797006"/>
            <a:ext cx="1678492" cy="12588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61" b="-1"/>
          <a:stretch/>
        </p:blipFill>
        <p:spPr>
          <a:xfrm rot="21231891">
            <a:off x="393710" y="2917846"/>
            <a:ext cx="1115705" cy="20843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3675" y="2627874"/>
            <a:ext cx="1671554" cy="221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54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204788"/>
            <a:ext cx="4968552" cy="4527202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Музыка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— могучий источник мысли. Без 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музыкального воспитания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невозможно полноценное умственное развитие.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Звуковая среда, в которой находятся наши дети – важное средство эстетического 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Музыка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пронизывает всю жизнь детского сада, является источником особой детской радости.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8" name="Picture 4" descr="https://pp.userapi.com/c830408/v830408600/190a0a/7-4KOcwjWa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419622"/>
            <a:ext cx="3040890" cy="228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680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1" y="195486"/>
            <a:ext cx="8229600" cy="1512168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Виды </a:t>
            </a:r>
            <a:r>
              <a:rPr lang="ru-RU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здоровьесберегающих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технологий в разделах</a:t>
            </a:r>
            <a:b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Музыкотерапия.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0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Способствует коррекции психофизического статуса в процессе двигательно-игровой деятельности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0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Слушание правильно подобранной музыки: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0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Повышает иммунитет,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0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Снимает напряжение и раздражительность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0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Уменьшает головную и мышечную боль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- Восстанавливает спокойное дыхание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81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11510"/>
            <a:ext cx="8229600" cy="3394472"/>
          </a:xfrm>
        </p:spPr>
        <p:txBody>
          <a:bodyPr>
            <a:normAutofit fontScale="77500" lnSpcReduction="20000"/>
          </a:bodyPr>
          <a:lstStyle/>
          <a:p>
            <a:pPr lvl="0" algn="ctr">
              <a:buFont typeface="Symbol" panose="05050102010706020507" pitchFamily="18" charset="2"/>
              <a:buChar char=""/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Дыхательная гимнастика</a:t>
            </a:r>
            <a:endParaRPr lang="ru-RU" sz="28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7315" indent="0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Положительно влияет на обменные процессы, играющие   важную роль в кровоснабжении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7315" indent="0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-Способствует восстановлению центральной нервной системы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7315" indent="0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Улучшает дренажную функцию бронхов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7315" indent="0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Восстанавливает нарушенное носовое дыхание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 Исправляет развившиеся в процессе заболеваний различные деформации грудной клетки и позвоночника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688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040" y="483518"/>
            <a:ext cx="8229600" cy="3582038"/>
          </a:xfrm>
        </p:spPr>
        <p:txBody>
          <a:bodyPr>
            <a:normAutofit fontScale="62500" lnSpcReduction="20000"/>
          </a:bodyPr>
          <a:lstStyle/>
          <a:p>
            <a:pPr lvl="0" algn="ctr">
              <a:buFont typeface="Symbol" panose="05050102010706020507" pitchFamily="18" charset="2"/>
              <a:buChar char=""/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Артикуляционная гимнастика;</a:t>
            </a:r>
            <a:endParaRPr lang="ru-RU" sz="28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7315" indent="0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- Способствует тренировке мышц речевого аппарата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7315" indent="0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- Ориентированию в пространстве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indent="0"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pPr marL="114300" indent="0">
              <a:spcAft>
                <a:spcPts val="0"/>
              </a:spcAft>
              <a:buNone/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buFont typeface="Symbol" panose="05050102010706020507" pitchFamily="18" charset="2"/>
              <a:buChar char=""/>
            </a:pP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Валеологические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песни-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распевки</a:t>
            </a:r>
            <a:endParaRPr lang="ru-RU" sz="28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0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Поднимают настроение,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0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Задают позитивный тон к восприятию окружающего мира,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0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Улучшают эмоциональный климат </a:t>
            </a:r>
          </a:p>
          <a:p>
            <a:pPr marL="450215" indent="0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занятии,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indent="0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Подготавливают голос к пению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1AE07A-D987-498A-93DC-04BEB8975E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360" y="267494"/>
            <a:ext cx="1554985" cy="185946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132642-6774-4C53-810C-73336B0B2D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3123060"/>
            <a:ext cx="2384304" cy="17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47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5615" y="555526"/>
            <a:ext cx="5637312" cy="280061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2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Музыкально-ритмические упражнение:</a:t>
            </a:r>
            <a:endParaRPr lang="ru-RU" sz="26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Font typeface="Symbol" panose="05050102010706020507" pitchFamily="18" charset="2"/>
              <a:buChar char=""/>
            </a:pP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Ритмотерапия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ритмич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игры, упражнения, импровизация);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Font typeface="Symbol" panose="05050102010706020507" pitchFamily="18" charset="2"/>
              <a:buChar char=""/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Терапия творчеством (игра на инструментах).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2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Игровое творчество:</a:t>
            </a:r>
            <a:endParaRPr lang="ru-RU" sz="26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Font typeface="Symbol" panose="05050102010706020507" pitchFamily="18" charset="2"/>
              <a:buChar char=""/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Пальчиковая гимнастика;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Font typeface="Symbol" panose="05050102010706020507" pitchFamily="18" charset="2"/>
              <a:buChar char=""/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Музыкальные игры.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FFB112-486A-4893-8115-6C146D30A0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7" y="2928822"/>
            <a:ext cx="2424846" cy="181863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E6F45D-8201-44E4-AD05-5F950E672F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38756"/>
            <a:ext cx="2689292" cy="201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78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55526"/>
            <a:ext cx="8229600" cy="3394472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Оздоровительные и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фонопедические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упражнения:</a:t>
            </a:r>
            <a:endParaRPr lang="ru-RU" sz="28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Укрепляют голосовые связки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Способствуют профилактике заболеваний верхних дыхательных путей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Стимулируют гортанно-глоточный аппарат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Стимулируют деятельность головного мозга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481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70030"/>
            <a:ext cx="6336704" cy="2271425"/>
          </a:xfrm>
        </p:spPr>
        <p:txBody>
          <a:bodyPr>
            <a:normAutofit lnSpcReduction="100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Игра на инструментах: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Знакомить детей с некоторыми детскими музыкальными инструментами: дудочкой, колокольчиком, бубном, погремушкой, а также их звучанием; способствовать приобретению элементарных навыков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подыгрывания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0B6BE2-BB6B-4348-883B-0CF926F1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6324" y="2481690"/>
            <a:ext cx="3189040" cy="23917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22C8CF-DA22-4F10-A524-1DB4F8A0A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602045"/>
            <a:ext cx="3462828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956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327</Words>
  <Application>Microsoft Office PowerPoint</Application>
  <PresentationFormat>Экран (16:9)</PresentationFormat>
  <Paragraphs>74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Symbol</vt:lpstr>
      <vt:lpstr>Tahoma</vt:lpstr>
      <vt:lpstr>Times New Roman</vt:lpstr>
      <vt:lpstr>Тема Office</vt:lpstr>
      <vt:lpstr>«Музыка здоровья»  </vt:lpstr>
      <vt:lpstr>Презентация PowerPoint</vt:lpstr>
      <vt:lpstr>Презентация PowerPoint</vt:lpstr>
      <vt:lpstr>Виды здоровьесберегающих технологий в разделах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  </vt:lpstr>
      <vt:lpstr>Спасибо  за 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Бейгул Ольга Куприяновна</dc:creator>
  <cp:lastModifiedBy>Старкова Наталья</cp:lastModifiedBy>
  <cp:revision>28</cp:revision>
  <dcterms:created xsi:type="dcterms:W3CDTF">2018-08-14T11:17:42Z</dcterms:created>
  <dcterms:modified xsi:type="dcterms:W3CDTF">2019-08-30T06:09:26Z</dcterms:modified>
</cp:coreProperties>
</file>