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1" r:id="rId11"/>
    <p:sldId id="262" r:id="rId12"/>
    <p:sldId id="263" r:id="rId13"/>
    <p:sldId id="266" r:id="rId14"/>
    <p:sldId id="264" r:id="rId15"/>
    <p:sldId id="273" r:id="rId16"/>
    <p:sldId id="267" r:id="rId17"/>
    <p:sldId id="272" r:id="rId18"/>
    <p:sldId id="274" r:id="rId19"/>
    <p:sldId id="275" r:id="rId20"/>
    <p:sldId id="276" r:id="rId21"/>
    <p:sldId id="278" r:id="rId22"/>
    <p:sldId id="277" r:id="rId23"/>
    <p:sldId id="281" r:id="rId24"/>
    <p:sldId id="282" r:id="rId25"/>
    <p:sldId id="279" r:id="rId26"/>
    <p:sldId id="283" r:id="rId27"/>
    <p:sldId id="280" r:id="rId28"/>
    <p:sldId id="284" r:id="rId29"/>
    <p:sldId id="265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58508"/>
    <a:srgbClr val="EE1035"/>
    <a:srgbClr val="F12F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6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5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88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2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173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3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2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9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2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0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2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6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67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  <a:alpha val="52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8204" y="4945487"/>
            <a:ext cx="7309010" cy="425002"/>
          </a:xfrm>
        </p:spPr>
        <p:txBody>
          <a:bodyPr/>
          <a:lstStyle/>
          <a:p>
            <a:pPr algn="ctr"/>
            <a:br>
              <a:rPr lang="ru-RU" sz="4800" dirty="0"/>
            </a:br>
            <a:br>
              <a:rPr lang="ru-RU" sz="4800" dirty="0"/>
            </a:br>
            <a:br>
              <a:rPr lang="ru-RU" sz="4800" dirty="0"/>
            </a:br>
            <a:r>
              <a:rPr lang="ru-RU" sz="4800" b="1" i="1" dirty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Опытно-экспериментальная деятельность в подготовительной группе»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5182" y="5473519"/>
            <a:ext cx="3246691" cy="109689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Старкова </a:t>
            </a:r>
            <a:r>
              <a:rPr lang="ru-RU" sz="2800">
                <a:solidFill>
                  <a:srgbClr val="FF0000"/>
                </a:solidFill>
              </a:rPr>
              <a:t>Н.В.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4606" y="965916"/>
            <a:ext cx="3116227" cy="440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17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48" y="236113"/>
            <a:ext cx="9976689" cy="1296473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Основным оборудованием в уголке экспериментирования  являются: 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0900" y="1790592"/>
            <a:ext cx="789474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приборы-помощники: лупы, весы, песочные часы, компас, магниты;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разнообразные сосуды из различных материалов (пластмасса, стекло, металл, керамика);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природный материал: камешки, глина, песок, ракушки, шишки, перья, мох, листья и др.;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утилизированный материал: проволока, кусочки кожи, меха, ткани, пластмассы, пробки и др.;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технические материалы: гайки, скрепки, болты, гвозди и др.; </a:t>
            </a:r>
          </a:p>
        </p:txBody>
      </p:sp>
      <p:pic>
        <p:nvPicPr>
          <p:cNvPr id="1026" name="Picture 2" descr="http://sustainablejill.com/wp-content/uploads/2014/02/Magnifying-glass1-1024x6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36086">
            <a:off x="10319688" y="5153384"/>
            <a:ext cx="1515882" cy="1178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9883">
            <a:off x="255416" y="407409"/>
            <a:ext cx="1069264" cy="1069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http://geeknewscentral.com/wp-content/uploads/2011/08/hourglas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3300">
            <a:off x="10659493" y="455869"/>
            <a:ext cx="1193925" cy="1193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3e744b1e877837ea4b13b3d09b36388d-l&amp;n=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61" y="2656685"/>
            <a:ext cx="1258003" cy="1052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-fotki.yandex.ru/get/9488/47407354.dfd/0_15dc60_544de048_orig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0221">
            <a:off x="130524" y="5116530"/>
            <a:ext cx="1558491" cy="1251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age-se.ru/images/658775_sherst-sobaki-tekstura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21169">
            <a:off x="9249991" y="1872158"/>
            <a:ext cx="1380382" cy="980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0-tub-ru.yandex.net/i?id=d514bc985dcbf0aa7a7e46feb80f2bb8&amp;n=33&amp;h=215&amp;w=32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6415">
            <a:off x="10440964" y="2731807"/>
            <a:ext cx="1404928" cy="935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etizmsk.ru/sites/default/files/gvozdi_rossyp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81005">
            <a:off x="9045119" y="3619022"/>
            <a:ext cx="1790126" cy="1327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armroskomplekt.ru/upload/bolty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39565" y="-36567411"/>
            <a:ext cx="11854440" cy="79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8993">
            <a:off x="7711668" y="5465567"/>
            <a:ext cx="1646191" cy="1097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0860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426" y="605306"/>
            <a:ext cx="10694712" cy="4275787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разные виды бумаги: обычная, картон, наждачная, копировальная и др.;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красители: пищевые и непищевые (гуашь, акварельные краски и др.);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медицинские материалы: пипетки, колбы, деревянные палочки, шприцы (без игл), мерные ложки, резиновые груши и др.;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прочие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зеркала, воздушные шары, масло, мука, соль, сахар, цветные и прозрачные стекла, сито и др.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оборудовании уголка экспериментирования необходимо учитывать следующие требования :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безопасность для жизни и здоровья детей;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достаточность; доступность.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0338">
            <a:off x="9583719" y="3738089"/>
            <a:ext cx="2400571" cy="1800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8036">
            <a:off x="416414" y="4817256"/>
            <a:ext cx="2807595" cy="1700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1693">
            <a:off x="3647025" y="4934500"/>
            <a:ext cx="2361125" cy="1770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49624">
            <a:off x="7070502" y="4728432"/>
            <a:ext cx="2503543" cy="1877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873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8124">
            <a:off x="10339423" y="200449"/>
            <a:ext cx="1677820" cy="12583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932" y="263158"/>
            <a:ext cx="4611488" cy="4932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3451">
            <a:off x="519142" y="214777"/>
            <a:ext cx="2885023" cy="2150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25108">
            <a:off x="8888735" y="1104369"/>
            <a:ext cx="2226137" cy="18609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57189">
            <a:off x="196382" y="2522230"/>
            <a:ext cx="2757710" cy="1805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7869">
            <a:off x="8451451" y="3251309"/>
            <a:ext cx="1714804" cy="1286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6204">
            <a:off x="10312114" y="3714843"/>
            <a:ext cx="1684030" cy="12630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5363">
            <a:off x="6630718" y="4828247"/>
            <a:ext cx="2462734" cy="1847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14283">
            <a:off x="133185" y="5024637"/>
            <a:ext cx="2542555" cy="1482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4349">
            <a:off x="1963243" y="4055476"/>
            <a:ext cx="2094847" cy="15711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84466">
            <a:off x="9374177" y="5117486"/>
            <a:ext cx="2637599" cy="13810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262" y="5250720"/>
            <a:ext cx="1969511" cy="14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6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4055" y="401930"/>
            <a:ext cx="7577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40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фиксации детского экспериментирования 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7138" y="2311770"/>
            <a:ext cx="722504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200" b="1" kern="0" dirty="0">
                <a:solidFill>
                  <a:srgbClr val="EEECE1">
                    <a:lumMod val="10000"/>
                  </a:srgbClr>
                </a:solidFill>
                <a:latin typeface="Constantia" pitchFamily="18" charset="0"/>
              </a:rPr>
              <a:t>Дневник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200" b="1" kern="0" dirty="0">
                <a:solidFill>
                  <a:srgbClr val="EEECE1">
                    <a:lumMod val="10000"/>
                  </a:srgbClr>
                </a:solidFill>
                <a:latin typeface="Constantia" pitchFamily="18" charset="0"/>
              </a:rPr>
              <a:t>Картотека опытов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200" b="1" kern="0" dirty="0">
                <a:solidFill>
                  <a:srgbClr val="EEECE1">
                    <a:lumMod val="10000"/>
                  </a:srgbClr>
                </a:solidFill>
                <a:latin typeface="Constantia" pitchFamily="18" charset="0"/>
              </a:rPr>
              <a:t>Схемы проведения опытов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200" b="1" kern="0" dirty="0">
                <a:solidFill>
                  <a:srgbClr val="EEECE1">
                    <a:lumMod val="10000"/>
                  </a:srgbClr>
                </a:solidFill>
                <a:latin typeface="Constantia" pitchFamily="18" charset="0"/>
              </a:rPr>
              <a:t>Карточки подсказки</a:t>
            </a:r>
          </a:p>
        </p:txBody>
      </p:sp>
    </p:spTree>
    <p:extLst>
      <p:ext uri="{BB962C8B-B14F-4D97-AF65-F5344CB8AC3E}">
        <p14:creationId xmlns:p14="http://schemas.microsoft.com/office/powerpoint/2010/main" val="174870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40913" y="274749"/>
            <a:ext cx="10328856" cy="13208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мнемосимволов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составлении описательного рассказа о свойствах воды</a:t>
            </a: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1635" y="2006979"/>
            <a:ext cx="3027155" cy="21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 noGrp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93277" y="1457101"/>
            <a:ext cx="2912454" cy="199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</p:pic>
      <p:pic>
        <p:nvPicPr>
          <p:cNvPr id="7" name="Содержимое 3"/>
          <p:cNvPicPr>
            <a:picLocks noGrp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457615" y="3313491"/>
            <a:ext cx="2409264" cy="279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/>
          <p:cNvPicPr>
            <a:picLocks noGrp="1"/>
          </p:cNvPicPr>
          <p:nvPr>
            <p:ph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9304" y="3732051"/>
            <a:ext cx="2747423" cy="288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01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93690"/>
            <a:ext cx="10282587" cy="935865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выполнения опытов</a:t>
            </a:r>
            <a:endParaRPr lang="ru-RU" dirty="0"/>
          </a:p>
        </p:txBody>
      </p:sp>
      <p:pic>
        <p:nvPicPr>
          <p:cNvPr id="2050" name="Picture 2" descr="https://im0-tub-ru.yandex.net/i?id=6925a6e86431df82c5abd1195cc7e65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02" y="1665243"/>
            <a:ext cx="53054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9f11fe6494b324b08b27c4a3d0c2c955-l&amp;n=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981" y="2804812"/>
            <a:ext cx="4931580" cy="36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5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09100" cy="92298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выполнения опытов</a:t>
            </a:r>
          </a:p>
        </p:txBody>
      </p:sp>
      <p:pic>
        <p:nvPicPr>
          <p:cNvPr id="1026" name="Picture 2" descr="https://im0-tub-ru.yandex.net/i?id=e4947dea3ee97a5bf02441d38c88a32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3" y="1378040"/>
            <a:ext cx="5118159" cy="36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3.infourok.ru/uploads/ex/0617/00002d26-239b6176/hello_html_7aa3a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8645" y="2657452"/>
            <a:ext cx="53054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8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aam.ru/upload/blogs/63c6ca252a5f8771125649f6aee8744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130" y="2618815"/>
            <a:ext cx="53054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aam.ru/upload/blogs/be71c95c98345da886c055c2e359b161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68" y="742389"/>
            <a:ext cx="53054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6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492" y="236113"/>
            <a:ext cx="8596668" cy="83283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Выращивание кристалла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2283" y="1068948"/>
            <a:ext cx="70091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Кристаллы — это твердые вещества, имеющие естественную внешнюю форму правильных симметричных многогранников, основанную на их внутренней структуре. Первые исследования кристаллов относятся к началу XVII века.</a:t>
            </a:r>
          </a:p>
          <a:p>
            <a:pPr algn="just" fontAlgn="base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Они растут и «размножаются» самостоятельно, отчего их по праву можно назвать «живыми».  Для «питания» большинства кристаллов требуется вода, как основной их ингредиент.</a:t>
            </a:r>
            <a:endParaRPr lang="ru-RU" sz="2800" b="0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4900" y="2979907"/>
            <a:ext cx="3979573" cy="34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5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47" y="296214"/>
            <a:ext cx="2944969" cy="2208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396" y="252705"/>
            <a:ext cx="3002981" cy="2252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2639">
            <a:off x="693376" y="3824770"/>
            <a:ext cx="2690055" cy="2399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068" y="3681082"/>
            <a:ext cx="2987899" cy="26144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1992">
            <a:off x="8522186" y="3687664"/>
            <a:ext cx="2926401" cy="2544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3"/>
          <a:stretch/>
        </p:blipFill>
        <p:spPr>
          <a:xfrm>
            <a:off x="4250027" y="151078"/>
            <a:ext cx="3281982" cy="2978489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7532009" y="1365161"/>
            <a:ext cx="695387" cy="18030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644721" y="1365161"/>
            <a:ext cx="515082" cy="18030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464416" y="4610637"/>
            <a:ext cx="785611" cy="2189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532009" y="4829577"/>
            <a:ext cx="935377" cy="16742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1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1245800" y="763663"/>
            <a:ext cx="8429684" cy="535785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Детское экспериментирование является одним из методов обучения и развития естественнонаучных представлений дошкольников. В ходе опытной деятельности дошкольник учится наблюдать, размышлять, сравнивать, отвечать на вопросы, делать выводы, устанавливать причинно-следственную связь, соблюдать правила безопасности. Освоение систематизированных поисково-познавательных знаний детей, становление опытно-экспериментальных действий формирует основы логического мышления, обеспечивает максимальную эффективность интеллектуального развития дошкольников и их полноценную готовность к обучению в школе.</a:t>
            </a:r>
          </a:p>
          <a:p>
            <a:pPr>
              <a:buFont typeface="Wingdings 3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 3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28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157" y="17171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чернилами и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перьевой ручкой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54" y="3469067"/>
            <a:ext cx="3372355" cy="2529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269" y="2863759"/>
            <a:ext cx="2464426" cy="328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171" y="3226161"/>
            <a:ext cx="2261308" cy="3015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064653" y="1371802"/>
            <a:ext cx="96248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Перьевая ручка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ручка с перьевым наконечником в виде металлической пластинки, с которой чернила переносятся на бумагу.</a:t>
            </a:r>
          </a:p>
        </p:txBody>
      </p:sp>
    </p:spTree>
    <p:extLst>
      <p:ext uri="{BB962C8B-B14F-4D97-AF65-F5344CB8AC3E}">
        <p14:creationId xmlns:p14="http://schemas.microsoft.com/office/powerpoint/2010/main" val="320118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7" y="296079"/>
            <a:ext cx="5797640" cy="91010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Невидимые чернила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36" y="1893372"/>
            <a:ext cx="4181507" cy="2355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633" y="3556595"/>
            <a:ext cx="3484808" cy="1963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483" y="4700790"/>
            <a:ext cx="3293503" cy="18553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9034" y="1206186"/>
            <a:ext cx="6871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Симпатические (невидимые) чернила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чернила, записи которыми являются изначально невидимыми и становятся видимыми только при определённых условиях </a:t>
            </a:r>
          </a:p>
        </p:txBody>
      </p:sp>
    </p:spTree>
    <p:extLst>
      <p:ext uri="{BB962C8B-B14F-4D97-AF65-F5344CB8AC3E}">
        <p14:creationId xmlns:p14="http://schemas.microsoft.com/office/powerpoint/2010/main" val="246123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787" y="223236"/>
            <a:ext cx="10437134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историей утюга и его устройством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2787" y="1692327"/>
            <a:ext cx="8126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Утюг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элемент бытовой техники для разглаживания складок и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заминов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 одежде.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73" y="2794725"/>
            <a:ext cx="3631843" cy="2723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397" y="1091483"/>
            <a:ext cx="3846490" cy="2884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691" y="3836660"/>
            <a:ext cx="3614670" cy="27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48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787" y="223236"/>
            <a:ext cx="10437134" cy="9873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разными видами кухонных весов.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6677" y="953037"/>
            <a:ext cx="8899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Весы́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устройство или прибор для определения массы тел (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 действующему на них весу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6309">
            <a:off x="1843927" y="2117496"/>
            <a:ext cx="2961508" cy="39486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2734">
            <a:off x="6607110" y="2131991"/>
            <a:ext cx="3034075" cy="404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21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395" y="120205"/>
            <a:ext cx="10437134" cy="9873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3D-очками.</a:t>
            </a:r>
            <a:br>
              <a:rPr lang="ru-RU" sz="4000" dirty="0"/>
            </a:b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1977" y="1107583"/>
            <a:ext cx="9929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3D-очки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очки для просмотра стереоскопических фильмов. Эффект объёма достигается благодаря созданию для разных глаз изображений, снятых с разных точек зрения.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85785">
            <a:off x="1283437" y="2624643"/>
            <a:ext cx="4357354" cy="3715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92">
            <a:off x="7709886" y="2883444"/>
            <a:ext cx="2767348" cy="36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06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27286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водой и без воды. Что происходит?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57" y="2421229"/>
            <a:ext cx="4164167" cy="31231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550" y="1468191"/>
            <a:ext cx="67742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Гидрогель – это уникальные игрушки, разных форм, ни похожие на другие, созданные из полимеров, впитывающих влагу. Погрузив маленькие крупинки «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Арбизы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жидкость, они через пару часов превратятся, увеличатся в несколько десятков раз и станут упругими, завораживающими желейными шариками, с которыми можно придумать множество увлекательных игр.  </a:t>
            </a:r>
          </a:p>
        </p:txBody>
      </p:sp>
    </p:spTree>
    <p:extLst>
      <p:ext uri="{BB962C8B-B14F-4D97-AF65-F5344CB8AC3E}">
        <p14:creationId xmlns:p14="http://schemas.microsoft.com/office/powerpoint/2010/main" val="178537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729" y="65696"/>
            <a:ext cx="10527286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«Бегающая вода»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667" y="851148"/>
            <a:ext cx="109394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Бумага отлично впитывает воду. Полотенца постепенно промокают, и окрашенная жидкость «путешествует» в пустой стакан. Он заполняется до одного уровня с прочими двумя, и вода внутри от смешения цветов приобретает совершенно новый оттенок.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72" y="2459151"/>
            <a:ext cx="3289357" cy="2467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718" y="3425777"/>
            <a:ext cx="3623260" cy="27174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410" y="2756793"/>
            <a:ext cx="3432455" cy="25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83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602" y="326265"/>
            <a:ext cx="8596668" cy="1000259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Мыльные пузыри, вы откуда?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5278" y="1418496"/>
            <a:ext cx="47308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Увлекательное дело -</a:t>
            </a:r>
            <a:b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Шоу 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мыльных пузырей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пузырик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разглядела -</a:t>
            </a:r>
            <a:b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окошек, ни дверей!</a:t>
            </a:r>
            <a:b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  радуга тогда</a:t>
            </a:r>
            <a:b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Забирается туда?!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8982">
            <a:off x="284268" y="1274842"/>
            <a:ext cx="3413890" cy="2331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454">
            <a:off x="8345509" y="1043693"/>
            <a:ext cx="3168203" cy="2318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814" y="3836273"/>
            <a:ext cx="2823954" cy="2906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870" y="4039682"/>
            <a:ext cx="2933470" cy="254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61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1984" cy="1320800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будет если....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653" y="1416804"/>
            <a:ext cx="3141825" cy="3448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614">
            <a:off x="7899040" y="1827503"/>
            <a:ext cx="3614671" cy="2711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009" y="3639892"/>
            <a:ext cx="3550276" cy="266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5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4850" y="450761"/>
            <a:ext cx="8551572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сочетание материалов и оборудования в уголке экспериментирования способствуют овладению детьми средствами познавательной деятельности, способам действий, обследованию объектов, расширению познавательного опыта.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onstantia" pitchFamily="18" charset="0"/>
              </a:rPr>
              <a:t>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91189" y="3243758"/>
            <a:ext cx="77187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Процесс познания, освоение новых знаний очень важны для детей , поэтому не должно быть четкой границы между обыденной жизнью и экспериментированием, ведь экспериментирование не самоцель, а только способ ознакомления детей с миром .</a:t>
            </a:r>
          </a:p>
        </p:txBody>
      </p:sp>
    </p:spTree>
    <p:extLst>
      <p:ext uri="{BB962C8B-B14F-4D97-AF65-F5344CB8AC3E}">
        <p14:creationId xmlns:p14="http://schemas.microsoft.com/office/powerpoint/2010/main" val="261332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978" y="180395"/>
            <a:ext cx="10681832" cy="85382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детского экспериментирования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1668" y="1696719"/>
            <a:ext cx="3992450" cy="57626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Стимулирует развитие речи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1668" y="3509492"/>
            <a:ext cx="4623515" cy="30522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 детям реальные представления о различных сторонах изучаемого объекта, о его взаимоотношениях с другими объектами и со средой обитания</a:t>
            </a:r>
          </a:p>
        </p:txBody>
      </p:sp>
      <p:pic>
        <p:nvPicPr>
          <p:cNvPr id="1026" name="Picture 2" descr="https://im3-tub-ru.yandex.net/i?id=7f32b09c8d2ffd04b5fce40237359bb7-l&amp;n=1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5798" y="2309509"/>
            <a:ext cx="1893194" cy="30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528992" y="5480667"/>
            <a:ext cx="4185618" cy="662555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58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творческие способности, формирует трудовые навыки и укрепляет здоровье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915954" y="1126314"/>
            <a:ext cx="5012492" cy="25055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память ребёнка, активизирует его мыслительные процессы, так как постоянно возникает необходимость совершать операции анализа, синтеза, сравнения, классификации, обобщения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168203" y="2021983"/>
            <a:ext cx="1700607" cy="86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923504" y="3387144"/>
            <a:ext cx="1558344" cy="244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387921" y="2021983"/>
            <a:ext cx="837127" cy="287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915954" y="4095482"/>
            <a:ext cx="1764407" cy="50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61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765" y="1588394"/>
            <a:ext cx="8596668" cy="3859369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7137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49" y="261870"/>
            <a:ext cx="10762300" cy="1129048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 опытно – экспериментальной деятельности детей подготовительной группы.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674114" y="2021983"/>
            <a:ext cx="8727437" cy="4121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Содержание работы реализуется в трех блоках педагогического процесса:</a:t>
            </a:r>
          </a:p>
          <a:p>
            <a:pPr algn="ctr"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специально организованные занятия по познавательной деятельности с включенными опытами по заданной теме; 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совместная деятельность педагога с детьми; 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свободная самостоятельная деятельность детей.</a:t>
            </a:r>
          </a:p>
          <a:p>
            <a:pPr algn="ctr"/>
            <a:endParaRPr lang="ru-RU" dirty="0"/>
          </a:p>
        </p:txBody>
      </p:sp>
      <p:pic>
        <p:nvPicPr>
          <p:cNvPr id="2052" name="Picture 4" descr="http://www.playcast.ru/uploads/2016/08/30/197445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7594"/>
            <a:ext cx="2506688" cy="35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1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  <a:alpha val="52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638" y="210355"/>
            <a:ext cx="10643196" cy="85859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детского экспериментирования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334" y="936124"/>
            <a:ext cx="10496282" cy="4340180"/>
          </a:xfrm>
        </p:spPr>
        <p:txBody>
          <a:bodyPr>
            <a:noAutofit/>
          </a:bodyPr>
          <a:lstStyle/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None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постановка проблемы, которую необходимо разрешить;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целеполагание  (что нужно сделать для решения проблемы);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выдвижение гипотез (поиск возможных путей решения);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проверка гипотез (сбор данных, реализация в действиях);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анализ полученного результата (подтвердилось - не подтвердилось);</a:t>
            </a:r>
          </a:p>
          <a:p>
            <a:pPr marL="274320" lvl="0" indent="-274320" defTabSz="914400">
              <a:spcBef>
                <a:spcPct val="20000"/>
              </a:spcBef>
              <a:buClr>
                <a:srgbClr val="E66C7D"/>
              </a:buClr>
              <a:buSzPct val="95000"/>
              <a:buFont typeface="Wingdings 2"/>
              <a:buChar char=""/>
            </a:pP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формулирование выводов.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nachalo4ka.ru/wp-content/uploads/2014/04/mudryiy-filin-sov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5211" y="3309258"/>
            <a:ext cx="2916775" cy="354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9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1894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экспериментирования делится на следующие компоненты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546" y="2251394"/>
            <a:ext cx="5334462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0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520" y="326265"/>
            <a:ext cx="8596668" cy="819955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Дидактический компонент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647" y="1146220"/>
            <a:ext cx="6706553" cy="3880773"/>
          </a:xfrm>
        </p:spPr>
        <p:txBody>
          <a:bodyPr>
            <a:norm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200" kern="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Познавательные книги, атласы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200" kern="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Тематические альбомы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200" kern="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Серии картин с изображением природных сообществ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3200" kern="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Схемы, таблицы, модели с алгоритмами выполнения опытов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7616">
            <a:off x="7186411" y="2979252"/>
            <a:ext cx="4464676" cy="33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2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157" y="519448"/>
            <a:ext cx="8596668" cy="1320800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4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Компонент оборудования</a:t>
            </a:r>
            <a:br>
              <a:rPr lang="ru-RU" sz="4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приборы-помощники: </a:t>
            </a:r>
            <a:br>
              <a:rPr lang="ru-RU" b="1" kern="0" dirty="0">
                <a:solidFill>
                  <a:srgbClr val="EEECE1">
                    <a:lumMod val="10000"/>
                  </a:srgb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855" y="2031800"/>
            <a:ext cx="8596668" cy="3880773"/>
          </a:xfrm>
        </p:spPr>
        <p:txBody>
          <a:bodyPr>
            <a:norm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микроскоп, лупы, увеличительные стекла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песочные, механические часы,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портновский метр, линейки, треугольник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магниты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компас,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800" kern="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весы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50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489" y="390659"/>
            <a:ext cx="8596668" cy="768439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4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Компонент стимулирующий</a:t>
            </a:r>
            <a:br>
              <a:rPr lang="ru-RU" sz="2800" dirty="0">
                <a:solidFill>
                  <a:srgbClr val="EEECE1">
                    <a:lumMod val="10000"/>
                  </a:srgbClr>
                </a:solidFill>
                <a:latin typeface="Constantia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43" y="1159098"/>
            <a:ext cx="9909100" cy="4755367"/>
          </a:xfrm>
        </p:spPr>
        <p:txBody>
          <a:bodyPr>
            <a:normAutofit/>
          </a:bodyPr>
          <a:lstStyle/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Constantia" pitchFamily="18" charset="0"/>
              </a:rPr>
              <a:t>разнообразные сосуды из различных материалов разной конфигурации и объема;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Constantia" pitchFamily="18" charset="0"/>
              </a:rPr>
              <a:t>сита, воронки разного размера и материала;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Constantia" pitchFamily="18" charset="0"/>
              </a:rPr>
              <a:t>природный материал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Constantia" pitchFamily="18" charset="0"/>
              </a:rPr>
              <a:t>утилизированный материал 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Constantia" pitchFamily="18" charset="0"/>
              </a:rPr>
              <a:t>технические материалы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Constantia" pitchFamily="18" charset="0"/>
              </a:rPr>
              <a:t>разные виды бумаги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Constantia" pitchFamily="18" charset="0"/>
              </a:rPr>
              <a:t>красители: пищевые и непищевые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Constantia" pitchFamily="18" charset="0"/>
              </a:rPr>
              <a:t>медицинские материалы</a:t>
            </a:r>
          </a:p>
          <a:p>
            <a:pPr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Arial" pitchFamily="34" charset="0"/>
              <a:buChar char="•"/>
            </a:pPr>
            <a:r>
              <a:rPr lang="ru-RU" sz="2800" kern="0" dirty="0">
                <a:solidFill>
                  <a:srgbClr val="002060"/>
                </a:solidFill>
                <a:latin typeface="Constantia" pitchFamily="18" charset="0"/>
              </a:rPr>
              <a:t>прочие материалы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28684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</TotalTime>
  <Words>727</Words>
  <Application>Microsoft Office PowerPoint</Application>
  <PresentationFormat>Широкоэкранный</PresentationFormat>
  <Paragraphs>93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Constantia</vt:lpstr>
      <vt:lpstr>Times New Roman</vt:lpstr>
      <vt:lpstr>Trebuchet MS</vt:lpstr>
      <vt:lpstr>Wingdings</vt:lpstr>
      <vt:lpstr>Wingdings 2</vt:lpstr>
      <vt:lpstr>Wingdings 3</vt:lpstr>
      <vt:lpstr>Грань</vt:lpstr>
      <vt:lpstr>   «Опытно-экспериментальная деятельность в подготовительной группе» </vt:lpstr>
      <vt:lpstr>Презентация PowerPoint</vt:lpstr>
      <vt:lpstr>Значение детского экспериментирования</vt:lpstr>
      <vt:lpstr>Формы работы опытно – экспериментальной деятельности детей подготовительной группы.</vt:lpstr>
      <vt:lpstr>Структура детского экспериментирования</vt:lpstr>
      <vt:lpstr>Уголок экспериментирования делится на следующие компоненты </vt:lpstr>
      <vt:lpstr>Дидактический компонент </vt:lpstr>
      <vt:lpstr>Компонент оборудования приборы-помощники:  </vt:lpstr>
      <vt:lpstr>Компонент стимулирующий </vt:lpstr>
      <vt:lpstr>Основным оборудованием в уголке экспериментирования  являются: </vt:lpstr>
      <vt:lpstr>Презентация PowerPoint</vt:lpstr>
      <vt:lpstr>Презентация PowerPoint</vt:lpstr>
      <vt:lpstr>Презентация PowerPoint</vt:lpstr>
      <vt:lpstr>Использование мнемосимволов в составлении описательного рассказа о свойствах воды</vt:lpstr>
      <vt:lpstr>Алгоритм выполнения опытов</vt:lpstr>
      <vt:lpstr>Схемы выполнения опытов</vt:lpstr>
      <vt:lpstr>Презентация PowerPoint</vt:lpstr>
      <vt:lpstr>Выращивание кристалла </vt:lpstr>
      <vt:lpstr>Презентация PowerPoint</vt:lpstr>
      <vt:lpstr>Знакомство с чернилами и перьевой ручкой</vt:lpstr>
      <vt:lpstr>Невидимые чернила</vt:lpstr>
      <vt:lpstr>Знакомство с историей утюга и его устройством</vt:lpstr>
      <vt:lpstr>Знакомство с разными видами кухонных весов.</vt:lpstr>
      <vt:lpstr>Знакомство с 3D-очками. </vt:lpstr>
      <vt:lpstr>С водой и без воды. Что происходит?</vt:lpstr>
      <vt:lpstr>«Бегающая вода»</vt:lpstr>
      <vt:lpstr>Мыльные пузыри, вы откуда?</vt:lpstr>
      <vt:lpstr>А что будет если....</vt:lpstr>
      <vt:lpstr>Презентация PowerPoint</vt:lpstr>
      <vt:lpstr>Спасибо за 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«Опытно-экспериментальная деятельность в подготовительной группе»</dc:title>
  <dc:creator>Звезда</dc:creator>
  <cp:lastModifiedBy>Старкова Наталья</cp:lastModifiedBy>
  <cp:revision>41</cp:revision>
  <dcterms:created xsi:type="dcterms:W3CDTF">2017-02-26T20:07:24Z</dcterms:created>
  <dcterms:modified xsi:type="dcterms:W3CDTF">2019-08-30T06:18:24Z</dcterms:modified>
</cp:coreProperties>
</file>