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00569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60CBF-D321-4B27-82E2-A2ECF7AF28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EA4EE5-F616-4AA2-93AF-691F51A05E0C}">
      <dgm:prSet phldrT="[Текст]"/>
      <dgm:spPr/>
      <dgm:t>
        <a:bodyPr/>
        <a:lstStyle/>
        <a:p>
          <a:r>
            <a:rPr lang="ru-RU" b="1" dirty="0"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Сертификат дополнительного образования</a:t>
          </a:r>
        </a:p>
      </dgm:t>
    </dgm:pt>
    <dgm:pt modelId="{68846B98-906F-456C-86B1-743EB93D28A3}" type="parTrans" cxnId="{E2974121-2E08-4201-95DC-6E9D6F593E61}">
      <dgm:prSet/>
      <dgm:spPr/>
      <dgm:t>
        <a:bodyPr/>
        <a:lstStyle/>
        <a:p>
          <a:endParaRPr lang="ru-RU"/>
        </a:p>
      </dgm:t>
    </dgm:pt>
    <dgm:pt modelId="{52D96CE8-A95D-4EDB-A956-CED7C6A0AB5D}" type="sibTrans" cxnId="{E2974121-2E08-4201-95DC-6E9D6F593E61}">
      <dgm:prSet/>
      <dgm:spPr/>
      <dgm:t>
        <a:bodyPr/>
        <a:lstStyle/>
        <a:p>
          <a:endParaRPr lang="ru-RU"/>
        </a:p>
      </dgm:t>
    </dgm:pt>
    <dgm:pt modelId="{EB71BED7-D8B2-4627-9BEE-D5BBE981971A}">
      <dgm:prSet phldrT="[Текст]" custT="1"/>
      <dgm:spPr/>
      <dgm:t>
        <a:bodyPr/>
        <a:lstStyle/>
        <a:p>
          <a:r>
            <a:rPr lang="ru-RU" sz="2800" b="1" dirty="0">
              <a:solidFill>
                <a:srgbClr val="002060"/>
              </a:solidFill>
            </a:rPr>
            <a:t>Сертификат учета</a:t>
          </a:r>
        </a:p>
      </dgm:t>
    </dgm:pt>
    <dgm:pt modelId="{AD28B345-45C4-4BD7-A64D-2EB455E4D481}" type="parTrans" cxnId="{ADFC27AD-410C-4959-95E5-3F0942A01A80}">
      <dgm:prSet/>
      <dgm:spPr/>
      <dgm:t>
        <a:bodyPr/>
        <a:lstStyle/>
        <a:p>
          <a:endParaRPr lang="ru-RU"/>
        </a:p>
      </dgm:t>
    </dgm:pt>
    <dgm:pt modelId="{FDC46473-E865-4BA5-A0A9-CD1298A6C4FA}" type="sibTrans" cxnId="{ADFC27AD-410C-4959-95E5-3F0942A01A80}">
      <dgm:prSet/>
      <dgm:spPr/>
      <dgm:t>
        <a:bodyPr/>
        <a:lstStyle/>
        <a:p>
          <a:endParaRPr lang="ru-RU"/>
        </a:p>
      </dgm:t>
    </dgm:pt>
    <dgm:pt modelId="{59CCA235-07AE-4330-BDD8-C3B701DCE6B7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Сертификат персонифицированного финансирования</a:t>
          </a:r>
        </a:p>
      </dgm:t>
    </dgm:pt>
    <dgm:pt modelId="{376D2727-5B9B-4075-97BB-C9B85A699E54}" type="parTrans" cxnId="{A9402715-B339-45D0-B50C-3A1ADFB01C80}">
      <dgm:prSet/>
      <dgm:spPr/>
      <dgm:t>
        <a:bodyPr/>
        <a:lstStyle/>
        <a:p>
          <a:endParaRPr lang="ru-RU"/>
        </a:p>
      </dgm:t>
    </dgm:pt>
    <dgm:pt modelId="{812167A8-CD9A-4553-96C4-761D9292A7CE}" type="sibTrans" cxnId="{A9402715-B339-45D0-B50C-3A1ADFB01C80}">
      <dgm:prSet/>
      <dgm:spPr/>
      <dgm:t>
        <a:bodyPr/>
        <a:lstStyle/>
        <a:p>
          <a:endParaRPr lang="ru-RU"/>
        </a:p>
      </dgm:t>
    </dgm:pt>
    <dgm:pt modelId="{B51DD4A0-4136-4B7F-82DF-05DD5FBA6052}" type="pres">
      <dgm:prSet presAssocID="{D1F60CBF-D321-4B27-82E2-A2ECF7AF28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B701B7-6492-4F7B-BC78-7A267A5943E5}" type="pres">
      <dgm:prSet presAssocID="{6AEA4EE5-F616-4AA2-93AF-691F51A05E0C}" presName="hierRoot1" presStyleCnt="0"/>
      <dgm:spPr/>
    </dgm:pt>
    <dgm:pt modelId="{F63D2DCC-D935-4D11-872B-81572F6C3594}" type="pres">
      <dgm:prSet presAssocID="{6AEA4EE5-F616-4AA2-93AF-691F51A05E0C}" presName="composite" presStyleCnt="0"/>
      <dgm:spPr/>
    </dgm:pt>
    <dgm:pt modelId="{5CDEC179-D1B1-4918-97C6-A84194D0924D}" type="pres">
      <dgm:prSet presAssocID="{6AEA4EE5-F616-4AA2-93AF-691F51A05E0C}" presName="background" presStyleLbl="node0" presStyleIdx="0" presStyleCnt="1"/>
      <dgm:spPr/>
    </dgm:pt>
    <dgm:pt modelId="{A82CA798-3D28-4596-B57A-DB8341CFF00D}" type="pres">
      <dgm:prSet presAssocID="{6AEA4EE5-F616-4AA2-93AF-691F51A05E0C}" presName="text" presStyleLbl="fgAcc0" presStyleIdx="0" presStyleCnt="1">
        <dgm:presLayoutVars>
          <dgm:chPref val="3"/>
        </dgm:presLayoutVars>
      </dgm:prSet>
      <dgm:spPr/>
    </dgm:pt>
    <dgm:pt modelId="{815B9245-5D21-41E8-AB12-03ED96CFA0DB}" type="pres">
      <dgm:prSet presAssocID="{6AEA4EE5-F616-4AA2-93AF-691F51A05E0C}" presName="hierChild2" presStyleCnt="0"/>
      <dgm:spPr/>
    </dgm:pt>
    <dgm:pt modelId="{855AD7CF-715D-4743-AE5B-191C60E7E052}" type="pres">
      <dgm:prSet presAssocID="{AD28B345-45C4-4BD7-A64D-2EB455E4D481}" presName="Name10" presStyleLbl="parChTrans1D2" presStyleIdx="0" presStyleCnt="2"/>
      <dgm:spPr/>
    </dgm:pt>
    <dgm:pt modelId="{4AAF4DEC-13DB-45FD-92A8-B875787D9355}" type="pres">
      <dgm:prSet presAssocID="{EB71BED7-D8B2-4627-9BEE-D5BBE981971A}" presName="hierRoot2" presStyleCnt="0"/>
      <dgm:spPr/>
    </dgm:pt>
    <dgm:pt modelId="{9CF831C9-F76A-4822-AEB0-2E7591F01A83}" type="pres">
      <dgm:prSet presAssocID="{EB71BED7-D8B2-4627-9BEE-D5BBE981971A}" presName="composite2" presStyleCnt="0"/>
      <dgm:spPr/>
    </dgm:pt>
    <dgm:pt modelId="{5EB69F9E-B559-4174-8763-D34B161AD345}" type="pres">
      <dgm:prSet presAssocID="{EB71BED7-D8B2-4627-9BEE-D5BBE981971A}" presName="background2" presStyleLbl="node2" presStyleIdx="0" presStyleCnt="2"/>
      <dgm:spPr/>
    </dgm:pt>
    <dgm:pt modelId="{1A155530-390C-4F89-A493-9303C42E4094}" type="pres">
      <dgm:prSet presAssocID="{EB71BED7-D8B2-4627-9BEE-D5BBE981971A}" presName="text2" presStyleLbl="fgAcc2" presStyleIdx="0" presStyleCnt="2">
        <dgm:presLayoutVars>
          <dgm:chPref val="3"/>
        </dgm:presLayoutVars>
      </dgm:prSet>
      <dgm:spPr/>
    </dgm:pt>
    <dgm:pt modelId="{28EF1DBC-2C86-4FDA-B404-39574DAB1D8E}" type="pres">
      <dgm:prSet presAssocID="{EB71BED7-D8B2-4627-9BEE-D5BBE981971A}" presName="hierChild3" presStyleCnt="0"/>
      <dgm:spPr/>
    </dgm:pt>
    <dgm:pt modelId="{D4BB1EAB-ED40-4285-BCDE-F400F601FBF9}" type="pres">
      <dgm:prSet presAssocID="{376D2727-5B9B-4075-97BB-C9B85A699E54}" presName="Name10" presStyleLbl="parChTrans1D2" presStyleIdx="1" presStyleCnt="2"/>
      <dgm:spPr/>
    </dgm:pt>
    <dgm:pt modelId="{CE229359-1677-468C-8686-2DAD1F945315}" type="pres">
      <dgm:prSet presAssocID="{59CCA235-07AE-4330-BDD8-C3B701DCE6B7}" presName="hierRoot2" presStyleCnt="0"/>
      <dgm:spPr/>
    </dgm:pt>
    <dgm:pt modelId="{78D72C38-32FC-4796-9DF8-BB70F180D8B6}" type="pres">
      <dgm:prSet presAssocID="{59CCA235-07AE-4330-BDD8-C3B701DCE6B7}" presName="composite2" presStyleCnt="0"/>
      <dgm:spPr/>
    </dgm:pt>
    <dgm:pt modelId="{D98A8D5D-0197-437D-9D7B-13094C2CE9F6}" type="pres">
      <dgm:prSet presAssocID="{59CCA235-07AE-4330-BDD8-C3B701DCE6B7}" presName="background2" presStyleLbl="node2" presStyleIdx="1" presStyleCnt="2"/>
      <dgm:spPr/>
    </dgm:pt>
    <dgm:pt modelId="{B7FA100A-B2E5-437A-AC8F-0FE87EE8778C}" type="pres">
      <dgm:prSet presAssocID="{59CCA235-07AE-4330-BDD8-C3B701DCE6B7}" presName="text2" presStyleLbl="fgAcc2" presStyleIdx="1" presStyleCnt="2">
        <dgm:presLayoutVars>
          <dgm:chPref val="3"/>
        </dgm:presLayoutVars>
      </dgm:prSet>
      <dgm:spPr/>
    </dgm:pt>
    <dgm:pt modelId="{10D62E66-F329-4357-ADBA-B905D367E7AD}" type="pres">
      <dgm:prSet presAssocID="{59CCA235-07AE-4330-BDD8-C3B701DCE6B7}" presName="hierChild3" presStyleCnt="0"/>
      <dgm:spPr/>
    </dgm:pt>
  </dgm:ptLst>
  <dgm:cxnLst>
    <dgm:cxn modelId="{A9402715-B339-45D0-B50C-3A1ADFB01C80}" srcId="{6AEA4EE5-F616-4AA2-93AF-691F51A05E0C}" destId="{59CCA235-07AE-4330-BDD8-C3B701DCE6B7}" srcOrd="1" destOrd="0" parTransId="{376D2727-5B9B-4075-97BB-C9B85A699E54}" sibTransId="{812167A8-CD9A-4553-96C4-761D9292A7CE}"/>
    <dgm:cxn modelId="{E2974121-2E08-4201-95DC-6E9D6F593E61}" srcId="{D1F60CBF-D321-4B27-82E2-A2ECF7AF2835}" destId="{6AEA4EE5-F616-4AA2-93AF-691F51A05E0C}" srcOrd="0" destOrd="0" parTransId="{68846B98-906F-456C-86B1-743EB93D28A3}" sibTransId="{52D96CE8-A95D-4EDB-A956-CED7C6A0AB5D}"/>
    <dgm:cxn modelId="{82B9682C-1A0E-404B-8B36-750561FF2297}" type="presOf" srcId="{376D2727-5B9B-4075-97BB-C9B85A699E54}" destId="{D4BB1EAB-ED40-4285-BCDE-F400F601FBF9}" srcOrd="0" destOrd="0" presId="urn:microsoft.com/office/officeart/2005/8/layout/hierarchy1"/>
    <dgm:cxn modelId="{FC689D41-BA76-41D4-80B5-4CC731F84157}" type="presOf" srcId="{AD28B345-45C4-4BD7-A64D-2EB455E4D481}" destId="{855AD7CF-715D-4743-AE5B-191C60E7E052}" srcOrd="0" destOrd="0" presId="urn:microsoft.com/office/officeart/2005/8/layout/hierarchy1"/>
    <dgm:cxn modelId="{D6C63A82-F872-40F8-A2B0-63E30FD9A833}" type="presOf" srcId="{EB71BED7-D8B2-4627-9BEE-D5BBE981971A}" destId="{1A155530-390C-4F89-A493-9303C42E4094}" srcOrd="0" destOrd="0" presId="urn:microsoft.com/office/officeart/2005/8/layout/hierarchy1"/>
    <dgm:cxn modelId="{ADFC27AD-410C-4959-95E5-3F0942A01A80}" srcId="{6AEA4EE5-F616-4AA2-93AF-691F51A05E0C}" destId="{EB71BED7-D8B2-4627-9BEE-D5BBE981971A}" srcOrd="0" destOrd="0" parTransId="{AD28B345-45C4-4BD7-A64D-2EB455E4D481}" sibTransId="{FDC46473-E865-4BA5-A0A9-CD1298A6C4FA}"/>
    <dgm:cxn modelId="{8BFD8BD7-149C-4C58-BE3E-27836BDFF987}" type="presOf" srcId="{D1F60CBF-D321-4B27-82E2-A2ECF7AF2835}" destId="{B51DD4A0-4136-4B7F-82DF-05DD5FBA6052}" srcOrd="0" destOrd="0" presId="urn:microsoft.com/office/officeart/2005/8/layout/hierarchy1"/>
    <dgm:cxn modelId="{47BCF3E5-87E6-4354-9D19-70CE5ADF4DC0}" type="presOf" srcId="{6AEA4EE5-F616-4AA2-93AF-691F51A05E0C}" destId="{A82CA798-3D28-4596-B57A-DB8341CFF00D}" srcOrd="0" destOrd="0" presId="urn:microsoft.com/office/officeart/2005/8/layout/hierarchy1"/>
    <dgm:cxn modelId="{8E94CBF9-5037-4399-A781-5995379C6487}" type="presOf" srcId="{59CCA235-07AE-4330-BDD8-C3B701DCE6B7}" destId="{B7FA100A-B2E5-437A-AC8F-0FE87EE8778C}" srcOrd="0" destOrd="0" presId="urn:microsoft.com/office/officeart/2005/8/layout/hierarchy1"/>
    <dgm:cxn modelId="{C301509B-426E-4DB6-A6F9-609008AC7110}" type="presParOf" srcId="{B51DD4A0-4136-4B7F-82DF-05DD5FBA6052}" destId="{91B701B7-6492-4F7B-BC78-7A267A5943E5}" srcOrd="0" destOrd="0" presId="urn:microsoft.com/office/officeart/2005/8/layout/hierarchy1"/>
    <dgm:cxn modelId="{9580782F-A7D5-4FB9-A074-60D57066F4BF}" type="presParOf" srcId="{91B701B7-6492-4F7B-BC78-7A267A5943E5}" destId="{F63D2DCC-D935-4D11-872B-81572F6C3594}" srcOrd="0" destOrd="0" presId="urn:microsoft.com/office/officeart/2005/8/layout/hierarchy1"/>
    <dgm:cxn modelId="{4B944D31-EE77-4C01-B178-7BC2E2EAB505}" type="presParOf" srcId="{F63D2DCC-D935-4D11-872B-81572F6C3594}" destId="{5CDEC179-D1B1-4918-97C6-A84194D0924D}" srcOrd="0" destOrd="0" presId="urn:microsoft.com/office/officeart/2005/8/layout/hierarchy1"/>
    <dgm:cxn modelId="{1EBFD002-075C-4865-A1CF-2C605F685DF9}" type="presParOf" srcId="{F63D2DCC-D935-4D11-872B-81572F6C3594}" destId="{A82CA798-3D28-4596-B57A-DB8341CFF00D}" srcOrd="1" destOrd="0" presId="urn:microsoft.com/office/officeart/2005/8/layout/hierarchy1"/>
    <dgm:cxn modelId="{CAA68888-7384-4F1F-8250-F115CC9A79B5}" type="presParOf" srcId="{91B701B7-6492-4F7B-BC78-7A267A5943E5}" destId="{815B9245-5D21-41E8-AB12-03ED96CFA0DB}" srcOrd="1" destOrd="0" presId="urn:microsoft.com/office/officeart/2005/8/layout/hierarchy1"/>
    <dgm:cxn modelId="{88720CEC-9D81-4646-BAB1-3D59FCB39A3E}" type="presParOf" srcId="{815B9245-5D21-41E8-AB12-03ED96CFA0DB}" destId="{855AD7CF-715D-4743-AE5B-191C60E7E052}" srcOrd="0" destOrd="0" presId="urn:microsoft.com/office/officeart/2005/8/layout/hierarchy1"/>
    <dgm:cxn modelId="{D645D270-151F-4433-85C2-542DFB9425B5}" type="presParOf" srcId="{815B9245-5D21-41E8-AB12-03ED96CFA0DB}" destId="{4AAF4DEC-13DB-45FD-92A8-B875787D9355}" srcOrd="1" destOrd="0" presId="urn:microsoft.com/office/officeart/2005/8/layout/hierarchy1"/>
    <dgm:cxn modelId="{A2FF5779-F7D7-4204-8A36-85A896418B62}" type="presParOf" srcId="{4AAF4DEC-13DB-45FD-92A8-B875787D9355}" destId="{9CF831C9-F76A-4822-AEB0-2E7591F01A83}" srcOrd="0" destOrd="0" presId="urn:microsoft.com/office/officeart/2005/8/layout/hierarchy1"/>
    <dgm:cxn modelId="{33AB88B9-3CEE-429D-AF18-3D27E0164647}" type="presParOf" srcId="{9CF831C9-F76A-4822-AEB0-2E7591F01A83}" destId="{5EB69F9E-B559-4174-8763-D34B161AD345}" srcOrd="0" destOrd="0" presId="urn:microsoft.com/office/officeart/2005/8/layout/hierarchy1"/>
    <dgm:cxn modelId="{26819D6D-C7C1-488C-ADD6-D8CA7C4B9016}" type="presParOf" srcId="{9CF831C9-F76A-4822-AEB0-2E7591F01A83}" destId="{1A155530-390C-4F89-A493-9303C42E4094}" srcOrd="1" destOrd="0" presId="urn:microsoft.com/office/officeart/2005/8/layout/hierarchy1"/>
    <dgm:cxn modelId="{47D0C059-54BD-4239-9816-E108B0104E38}" type="presParOf" srcId="{4AAF4DEC-13DB-45FD-92A8-B875787D9355}" destId="{28EF1DBC-2C86-4FDA-B404-39574DAB1D8E}" srcOrd="1" destOrd="0" presId="urn:microsoft.com/office/officeart/2005/8/layout/hierarchy1"/>
    <dgm:cxn modelId="{17304DC3-A5AC-4AEE-B71B-945E7921ABC7}" type="presParOf" srcId="{815B9245-5D21-41E8-AB12-03ED96CFA0DB}" destId="{D4BB1EAB-ED40-4285-BCDE-F400F601FBF9}" srcOrd="2" destOrd="0" presId="urn:microsoft.com/office/officeart/2005/8/layout/hierarchy1"/>
    <dgm:cxn modelId="{6B807F16-E897-4A1C-A023-F80DEB5C9ECC}" type="presParOf" srcId="{815B9245-5D21-41E8-AB12-03ED96CFA0DB}" destId="{CE229359-1677-468C-8686-2DAD1F945315}" srcOrd="3" destOrd="0" presId="urn:microsoft.com/office/officeart/2005/8/layout/hierarchy1"/>
    <dgm:cxn modelId="{A50E286B-A3BF-4B1F-BDDF-1EE24D608E38}" type="presParOf" srcId="{CE229359-1677-468C-8686-2DAD1F945315}" destId="{78D72C38-32FC-4796-9DF8-BB70F180D8B6}" srcOrd="0" destOrd="0" presId="urn:microsoft.com/office/officeart/2005/8/layout/hierarchy1"/>
    <dgm:cxn modelId="{144EA857-0542-4116-BB93-15142ECEBCCB}" type="presParOf" srcId="{78D72C38-32FC-4796-9DF8-BB70F180D8B6}" destId="{D98A8D5D-0197-437D-9D7B-13094C2CE9F6}" srcOrd="0" destOrd="0" presId="urn:microsoft.com/office/officeart/2005/8/layout/hierarchy1"/>
    <dgm:cxn modelId="{197FDD3A-68E6-4E0C-8E15-FB6CE5151432}" type="presParOf" srcId="{78D72C38-32FC-4796-9DF8-BB70F180D8B6}" destId="{B7FA100A-B2E5-437A-AC8F-0FE87EE8778C}" srcOrd="1" destOrd="0" presId="urn:microsoft.com/office/officeart/2005/8/layout/hierarchy1"/>
    <dgm:cxn modelId="{5F474ED4-62E9-41CB-87C7-9DDBCB86C1D9}" type="presParOf" srcId="{CE229359-1677-468C-8686-2DAD1F945315}" destId="{10D62E66-F329-4357-ADBA-B905D367E7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1EAB-ED40-4285-BCDE-F400F601FBF9}">
      <dsp:nvSpPr>
        <dsp:cNvPr id="0" name=""/>
        <dsp:cNvSpPr/>
      </dsp:nvSpPr>
      <dsp:spPr>
        <a:xfrm>
          <a:off x="4960908" y="2075467"/>
          <a:ext cx="1996968" cy="950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653"/>
              </a:lnTo>
              <a:lnTo>
                <a:pt x="1996968" y="647653"/>
              </a:lnTo>
              <a:lnTo>
                <a:pt x="1996968" y="95037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AD7CF-715D-4743-AE5B-191C60E7E052}">
      <dsp:nvSpPr>
        <dsp:cNvPr id="0" name=""/>
        <dsp:cNvSpPr/>
      </dsp:nvSpPr>
      <dsp:spPr>
        <a:xfrm>
          <a:off x="2963940" y="2075467"/>
          <a:ext cx="1996968" cy="950375"/>
        </a:xfrm>
        <a:custGeom>
          <a:avLst/>
          <a:gdLst/>
          <a:ahLst/>
          <a:cxnLst/>
          <a:rect l="0" t="0" r="0" b="0"/>
          <a:pathLst>
            <a:path>
              <a:moveTo>
                <a:pt x="1996968" y="0"/>
              </a:moveTo>
              <a:lnTo>
                <a:pt x="1996968" y="647653"/>
              </a:lnTo>
              <a:lnTo>
                <a:pt x="0" y="647653"/>
              </a:lnTo>
              <a:lnTo>
                <a:pt x="0" y="95037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EC179-D1B1-4918-97C6-A84194D0924D}">
      <dsp:nvSpPr>
        <dsp:cNvPr id="0" name=""/>
        <dsp:cNvSpPr/>
      </dsp:nvSpPr>
      <dsp:spPr>
        <a:xfrm>
          <a:off x="3327025" y="435"/>
          <a:ext cx="3267766" cy="207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CA798-3D28-4596-B57A-DB8341CFF00D}">
      <dsp:nvSpPr>
        <dsp:cNvPr id="0" name=""/>
        <dsp:cNvSpPr/>
      </dsp:nvSpPr>
      <dsp:spPr>
        <a:xfrm>
          <a:off x="3690110" y="345366"/>
          <a:ext cx="3267766" cy="2075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Сертификат дополнительного образования</a:t>
          </a:r>
        </a:p>
      </dsp:txBody>
      <dsp:txXfrm>
        <a:off x="3750886" y="406142"/>
        <a:ext cx="3146214" cy="1953479"/>
      </dsp:txXfrm>
    </dsp:sp>
    <dsp:sp modelId="{5EB69F9E-B559-4174-8763-D34B161AD345}">
      <dsp:nvSpPr>
        <dsp:cNvPr id="0" name=""/>
        <dsp:cNvSpPr/>
      </dsp:nvSpPr>
      <dsp:spPr>
        <a:xfrm>
          <a:off x="1330056" y="3025843"/>
          <a:ext cx="3267766" cy="207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55530-390C-4F89-A493-9303C42E4094}">
      <dsp:nvSpPr>
        <dsp:cNvPr id="0" name=""/>
        <dsp:cNvSpPr/>
      </dsp:nvSpPr>
      <dsp:spPr>
        <a:xfrm>
          <a:off x="1693142" y="3370774"/>
          <a:ext cx="3267766" cy="2075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</a:rPr>
            <a:t>Сертификат учета</a:t>
          </a:r>
        </a:p>
      </dsp:txBody>
      <dsp:txXfrm>
        <a:off x="1753918" y="3431550"/>
        <a:ext cx="3146214" cy="1953479"/>
      </dsp:txXfrm>
    </dsp:sp>
    <dsp:sp modelId="{D98A8D5D-0197-437D-9D7B-13094C2CE9F6}">
      <dsp:nvSpPr>
        <dsp:cNvPr id="0" name=""/>
        <dsp:cNvSpPr/>
      </dsp:nvSpPr>
      <dsp:spPr>
        <a:xfrm>
          <a:off x="5323994" y="3025843"/>
          <a:ext cx="3267766" cy="207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A100A-B2E5-437A-AC8F-0FE87EE8778C}">
      <dsp:nvSpPr>
        <dsp:cNvPr id="0" name=""/>
        <dsp:cNvSpPr/>
      </dsp:nvSpPr>
      <dsp:spPr>
        <a:xfrm>
          <a:off x="5687079" y="3370774"/>
          <a:ext cx="3267766" cy="2075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Сертификат персонифицированного финансирования</a:t>
          </a:r>
        </a:p>
      </dsp:txBody>
      <dsp:txXfrm>
        <a:off x="5747855" y="3431550"/>
        <a:ext cx="3146214" cy="1953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3D712-EC95-4F5B-874E-643596807561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9DD0F-BD71-4640-AC35-ACB3ECDF7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0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3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4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1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3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2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0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1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4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joydon.tistory.com/18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download/38188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joydon.tistory.com/18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download/38188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joydon.tistory.com/18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ngimg.com/download/14870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joydon.tistory.com/1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joydon.tistory.com/189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ngimg.com/download/38188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joydon.tistory.com/189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3818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381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3818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3818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joydon.tistory.com/18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ngimg.com/download/38188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joydon.tistory.com/18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ngimg.com/download/38188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\\SERVERSH\share\Управление образования\Гурьева Г.В\Герб ЯМР.png">
            <a:extLst>
              <a:ext uri="{FF2B5EF4-FFF2-40B4-BE49-F238E27FC236}">
                <a16:creationId xmlns:a16="http://schemas.microsoft.com/office/drawing/2014/main" id="{F85F7A93-9A44-49F7-A06C-EEF31654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882" y="764471"/>
            <a:ext cx="861469" cy="106705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68FF45-AA30-4105-8F6E-F717E9F90AD1}"/>
              </a:ext>
            </a:extLst>
          </p:cNvPr>
          <p:cNvSpPr txBox="1"/>
          <p:nvPr/>
        </p:nvSpPr>
        <p:spPr>
          <a:xfrm>
            <a:off x="1580014" y="764471"/>
            <a:ext cx="3294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5696"/>
                </a:solidFill>
                <a:latin typeface="Arial Narrow" pitchFamily="34" charset="0"/>
              </a:rPr>
              <a:t>Ярославский</a:t>
            </a:r>
          </a:p>
          <a:p>
            <a:r>
              <a:rPr lang="ru-RU" b="1" dirty="0">
                <a:solidFill>
                  <a:srgbClr val="005696"/>
                </a:solidFill>
                <a:latin typeface="Arial Narrow" pitchFamily="34" charset="0"/>
              </a:rPr>
              <a:t>муниципальный </a:t>
            </a:r>
          </a:p>
          <a:p>
            <a:r>
              <a:rPr lang="ru-RU" b="1" dirty="0">
                <a:solidFill>
                  <a:srgbClr val="005696"/>
                </a:solidFill>
                <a:latin typeface="Arial Narrow" pitchFamily="34" charset="0"/>
              </a:rPr>
              <a:t>район</a:t>
            </a:r>
          </a:p>
        </p:txBody>
      </p:sp>
      <p:pic>
        <p:nvPicPr>
          <p:cNvPr id="1034" name="Picture 10" descr="http://uprovorcuta.ru/images/2017/pfdo/pfdo1.jpg">
            <a:extLst>
              <a:ext uri="{FF2B5EF4-FFF2-40B4-BE49-F238E27FC236}">
                <a16:creationId xmlns:a16="http://schemas.microsoft.com/office/drawing/2014/main" id="{9619D135-6BFB-47D1-BB9C-39DE1474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51" y="2066882"/>
            <a:ext cx="6386524" cy="25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ttp://tl-2.ru/img/kafedra/kafedra_img.png">
            <a:extLst>
              <a:ext uri="{FF2B5EF4-FFF2-40B4-BE49-F238E27FC236}">
                <a16:creationId xmlns:a16="http://schemas.microsoft.com/office/drawing/2014/main" id="{199D0221-590E-43E8-9E13-BA09047F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3596" y="1991381"/>
            <a:ext cx="2898404" cy="2659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14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52B23-28E1-48AB-B0E2-0862705C0D07}"/>
              </a:ext>
            </a:extLst>
          </p:cNvPr>
          <p:cNvSpPr txBox="1"/>
          <p:nvPr/>
        </p:nvSpPr>
        <p:spPr>
          <a:xfrm>
            <a:off x="3758515" y="6954338"/>
            <a:ext cx="5144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2" tooltip="http://joydon.tistory.com/189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3" tooltip="https://creativecommons.org/licenses/by-nc-nd/3.0/"/>
              </a:rPr>
              <a:t>CC BY-NC-ND</a:t>
            </a:r>
            <a:endParaRPr lang="ru-RU" sz="9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3FDBAC-6A20-48F3-9581-C71C597D826D}"/>
              </a:ext>
            </a:extLst>
          </p:cNvPr>
          <p:cNvSpPr/>
          <p:nvPr/>
        </p:nvSpPr>
        <p:spPr>
          <a:xfrm>
            <a:off x="95828" y="1659828"/>
            <a:ext cx="91973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получить сертификат </a:t>
            </a:r>
          </a:p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персонифицированного </a:t>
            </a:r>
          </a:p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дополнительного образования?</a:t>
            </a:r>
            <a:endParaRPr lang="ru-RU" sz="4800" b="1" dirty="0">
              <a:ln/>
              <a:solidFill>
                <a:srgbClr val="FF0000"/>
              </a:solidFill>
            </a:endParaRPr>
          </a:p>
        </p:txBody>
      </p:sp>
      <p:pic>
        <p:nvPicPr>
          <p:cNvPr id="5" name="Picture 4" descr="http://svobod-school.ru/upload/iblock/c40/c40e45ac829241688130982841c98179.jpg">
            <a:extLst>
              <a:ext uri="{FF2B5EF4-FFF2-40B4-BE49-F238E27FC236}">
                <a16:creationId xmlns:a16="http://schemas.microsoft.com/office/drawing/2014/main" id="{CE2AE1D6-C4F0-4E78-B55F-2F774C77E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34" y="891600"/>
            <a:ext cx="2313057" cy="32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EF54D1-A2A0-4B29-9F02-81059C548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33603" y="4234503"/>
            <a:ext cx="1382961" cy="18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52B23-28E1-48AB-B0E2-0862705C0D07}"/>
              </a:ext>
            </a:extLst>
          </p:cNvPr>
          <p:cNvSpPr txBox="1"/>
          <p:nvPr/>
        </p:nvSpPr>
        <p:spPr>
          <a:xfrm>
            <a:off x="3758515" y="6954338"/>
            <a:ext cx="5144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2" tooltip="http://joydon.tistory.com/189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3" tooltip="https://creativecommons.org/licenses/by-nc-nd/3.0/"/>
              </a:rPr>
              <a:t>CC BY-NC-ND</a:t>
            </a:r>
            <a:endParaRPr lang="ru-RU" sz="9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623D40-72D5-4F18-9B60-8B4CDF5A00B2}"/>
              </a:ext>
            </a:extLst>
          </p:cNvPr>
          <p:cNvSpPr/>
          <p:nvPr/>
        </p:nvSpPr>
        <p:spPr>
          <a:xfrm>
            <a:off x="234892" y="1163155"/>
            <a:ext cx="85399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Сертификат – не «путевка» в образовательную организацию, его достаточно получить для ребенка единожды. Далее, использовать сертификат можно до достижения восемнадцати лет, но один раз сертификат получить все-таки нужно.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марта до 1 сентября 2019 года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Вам будет предложено сделать это одним из двух способов:</a:t>
            </a:r>
            <a:endParaRPr lang="ru-RU" sz="40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svobod-school.ru/upload/iblock/c40/c40e45ac829241688130982841c98179.jpg">
            <a:extLst>
              <a:ext uri="{FF2B5EF4-FFF2-40B4-BE49-F238E27FC236}">
                <a16:creationId xmlns:a16="http://schemas.microsoft.com/office/drawing/2014/main" id="{9C393810-7D6B-4467-B206-2140810C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34" y="891600"/>
            <a:ext cx="2313057" cy="32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6ED542-5B04-4E83-B7B9-3BB12A840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33603" y="4234503"/>
            <a:ext cx="1382961" cy="18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52B23-28E1-48AB-B0E2-0862705C0D07}"/>
              </a:ext>
            </a:extLst>
          </p:cNvPr>
          <p:cNvSpPr txBox="1"/>
          <p:nvPr/>
        </p:nvSpPr>
        <p:spPr>
          <a:xfrm>
            <a:off x="3758515" y="6954338"/>
            <a:ext cx="5144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2" tooltip="http://joydon.tistory.com/189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3" tooltip="https://creativecommons.org/licenses/by-nc-nd/3.0/"/>
              </a:rPr>
              <a:t>CC BY-NC-ND</a:t>
            </a:r>
            <a:endParaRPr lang="ru-RU" sz="9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CD8304-D8E8-45A9-97D5-2CEBAE9A8574}"/>
              </a:ext>
            </a:extLst>
          </p:cNvPr>
          <p:cNvSpPr/>
          <p:nvPr/>
        </p:nvSpPr>
        <p:spPr>
          <a:xfrm>
            <a:off x="600362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C165A8-B288-4F81-93E5-F22D5D1E9E5F}"/>
              </a:ext>
            </a:extLst>
          </p:cNvPr>
          <p:cNvSpPr/>
          <p:nvPr/>
        </p:nvSpPr>
        <p:spPr>
          <a:xfrm>
            <a:off x="4487015" y="123467"/>
            <a:ext cx="64839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Вы обращаетесь</a:t>
            </a:r>
          </a:p>
          <a:p>
            <a:pPr algn="ctr"/>
            <a:r>
              <a:rPr lang="ru-RU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за сертификатом лично: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9E4F7-149D-4162-908D-C1F44B375EBF}"/>
              </a:ext>
            </a:extLst>
          </p:cNvPr>
          <p:cNvSpPr txBox="1"/>
          <p:nvPr/>
        </p:nvSpPr>
        <p:spPr>
          <a:xfrm>
            <a:off x="4047071" y="1820411"/>
            <a:ext cx="70347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ШАГ ПЕРВЫЙ </a:t>
            </a:r>
          </a:p>
          <a:p>
            <a:r>
              <a:rPr lang="ru-RU" dirty="0"/>
              <a:t>С 1 марта 2019 года обратитесь с необходимыми документами в организацию дополнительного образования или по месту обучения Вашего ребенка. Совместно с оператором по приему заявлений заполните форму и подпишите ее.</a:t>
            </a:r>
          </a:p>
          <a:p>
            <a:r>
              <a:rPr lang="ru-RU" b="1" dirty="0"/>
              <a:t>ШАГ ВТОРОЙ (после активации сертификата)</a:t>
            </a:r>
          </a:p>
          <a:p>
            <a:r>
              <a:rPr lang="ru-RU" dirty="0"/>
              <a:t>Запишите или сохраните представленный Вам оператором номер сертификата. Рекомендуем сохранить пароль с его помощью Вы сможете использовать личный кабинет в системе </a:t>
            </a:r>
            <a:r>
              <a:rPr lang="en-US" b="1" dirty="0"/>
              <a:t>yar.pfdo.ru </a:t>
            </a:r>
            <a:r>
              <a:rPr lang="ru-RU" dirty="0"/>
              <a:t>для выбора и записи в кружки и секции.</a:t>
            </a:r>
          </a:p>
          <a:p>
            <a:r>
              <a:rPr lang="ru-RU" b="1" dirty="0"/>
              <a:t>ШАГ ТРЕТИЙ </a:t>
            </a:r>
          </a:p>
          <a:p>
            <a:r>
              <a:rPr lang="ru-RU" dirty="0"/>
              <a:t>Обратитесь в интересующую Вас организацию дополнительного образования для записи на программу. Вместе со специалистом организации выберите интересующий кружок или секцию, ознакомтесь с образовательной программой, условиями обучения и подпишите заявление на обучение.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C6F2FD3-DE4B-43E2-9881-4AFD9EAE6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044207" y="1446906"/>
            <a:ext cx="541866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52B23-28E1-48AB-B0E2-0862705C0D07}"/>
              </a:ext>
            </a:extLst>
          </p:cNvPr>
          <p:cNvSpPr txBox="1"/>
          <p:nvPr/>
        </p:nvSpPr>
        <p:spPr>
          <a:xfrm>
            <a:off x="3758515" y="6954338"/>
            <a:ext cx="5144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2" tooltip="http://joydon.tistory.com/189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3" tooltip="https://creativecommons.org/licenses/by-nc-nd/3.0/"/>
              </a:rPr>
              <a:t>CC BY-NC-ND</a:t>
            </a:r>
            <a:endParaRPr lang="ru-RU" sz="9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E40F57-0ECB-4D41-A5A8-F005A485421B}"/>
              </a:ext>
            </a:extLst>
          </p:cNvPr>
          <p:cNvSpPr/>
          <p:nvPr/>
        </p:nvSpPr>
        <p:spPr>
          <a:xfrm>
            <a:off x="5052682" y="123467"/>
            <a:ext cx="5352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Вас есть интернет</a:t>
            </a:r>
            <a:r>
              <a:rPr lang="ru-RU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28591-27FF-4B28-A961-8C7EF995A4BC}"/>
              </a:ext>
            </a:extLst>
          </p:cNvPr>
          <p:cNvSpPr txBox="1"/>
          <p:nvPr/>
        </p:nvSpPr>
        <p:spPr>
          <a:xfrm>
            <a:off x="3932973" y="1082180"/>
            <a:ext cx="75920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ШАГ ПЕРВЫЙ</a:t>
            </a:r>
          </a:p>
          <a:p>
            <a:pPr lvl="0"/>
            <a:r>
              <a:rPr lang="ru-RU" dirty="0"/>
              <a:t>Непосредственно на портале </a:t>
            </a:r>
            <a:r>
              <a:rPr lang="ru-RU" b="1" dirty="0"/>
              <a:t>yar.pfdo.ru с 1 марта 2019 года </a:t>
            </a:r>
            <a:r>
              <a:rPr lang="ru-RU" dirty="0"/>
              <a:t>будет размещена ссылка на государственный ресурс регистрации заявлений на получение сертификата дополнительного образования. Пройдя по ссылке</a:t>
            </a:r>
            <a:endParaRPr lang="ru-RU" b="1" dirty="0"/>
          </a:p>
          <a:p>
            <a:pPr lvl="0"/>
            <a:r>
              <a:rPr lang="ru-RU" dirty="0"/>
              <a:t>заполните  электронное заявление .</a:t>
            </a:r>
          </a:p>
          <a:p>
            <a:pPr lvl="0"/>
            <a:r>
              <a:rPr lang="ru-RU" dirty="0"/>
              <a:t>после чего Вам на почту придет подтверждение регистрации заявления, а также реквизиты для доступа в личный кабинет системы yar.pfdo.ru.</a:t>
            </a:r>
          </a:p>
          <a:p>
            <a:pPr lvl="0"/>
            <a:r>
              <a:rPr lang="ru-RU" b="1" i="1" dirty="0"/>
              <a:t>Сохраните заявление (распечатайте его). </a:t>
            </a:r>
          </a:p>
          <a:p>
            <a:pPr lvl="0"/>
            <a:endParaRPr lang="ru-RU" b="1" i="1" dirty="0"/>
          </a:p>
          <a:p>
            <a:pPr lvl="0"/>
            <a:r>
              <a:rPr lang="ru-RU" b="1" dirty="0"/>
              <a:t>ШАГ ВТОРОЙ </a:t>
            </a:r>
          </a:p>
          <a:p>
            <a:pPr lvl="0"/>
            <a:r>
              <a:rPr lang="ru-RU" dirty="0"/>
              <a:t>Выберите образовательную программу, подайте электронную заявку  на зачисление. Однако, для того, чтобы организация могла принять Вашу заявку Вам необходимо активировать свой сертификат. Распечатайте заявление на получение сертификата и заявление на зачисление и все необходимые документы принесите их в выбранную образовательную организацию.</a:t>
            </a:r>
          </a:p>
          <a:p>
            <a:r>
              <a:rPr lang="ru-RU" dirty="0"/>
              <a:t>Организация сама проверит Ваши данные и передаст заявление в управление образования, чтобы последняя активировала Ваш сертификат. Теперь Ваш ребенок зачислен.</a:t>
            </a:r>
          </a:p>
          <a:p>
            <a:endParaRPr lang="ru-RU" dirty="0"/>
          </a:p>
        </p:txBody>
      </p:sp>
      <p:pic>
        <p:nvPicPr>
          <p:cNvPr id="12294" name="Picture 6" descr="https://fs.4geo.ru/get/editors/landingpage/1487154280-390235.png">
            <a:extLst>
              <a:ext uri="{FF2B5EF4-FFF2-40B4-BE49-F238E27FC236}">
                <a16:creationId xmlns:a16="http://schemas.microsoft.com/office/drawing/2014/main" id="{C49C9E7B-CF02-4FA4-AEAE-2A4EEAF4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1414541"/>
            <a:ext cx="5303169" cy="35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4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0D7548-5D02-4FAF-83A5-54CC0357887C}"/>
              </a:ext>
            </a:extLst>
          </p:cNvPr>
          <p:cNvSpPr txBox="1"/>
          <p:nvPr/>
        </p:nvSpPr>
        <p:spPr>
          <a:xfrm>
            <a:off x="4353886" y="830510"/>
            <a:ext cx="7428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НЕОБХОДИМЫЕ ДОКУМЕНТЫ ДЛЯ ПОЛУЧЕНИЯ СЕРТИФИКАТА ДОПОЛНИТЕЛЬНОГО ОБРАЗОВАНИЯ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Документ, удостоверяющий личность родителя (законного представителя)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Документ, удостоверяющий личность ребенка) свидетельство о рождении, паспорт после 14 лет)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СНИЛС ребенка (при наличии)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Документ о регистрации ребенка по месту жительства или по месту пребывания.</a:t>
            </a:r>
          </a:p>
        </p:txBody>
      </p:sp>
      <p:pic>
        <p:nvPicPr>
          <p:cNvPr id="13322" name="Picture 10" descr="https://zabavnik.club/wp-content/uploads/Kartinki_pro_vosklicatelnyy_znak_2_14215145-387x1024.png">
            <a:extLst>
              <a:ext uri="{FF2B5EF4-FFF2-40B4-BE49-F238E27FC236}">
                <a16:creationId xmlns:a16="http://schemas.microsoft.com/office/drawing/2014/main" id="{60B896F4-46CA-4334-A3CC-FF8FEFB0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449776"/>
            <a:ext cx="1476145" cy="39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1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52B23-28E1-48AB-B0E2-0862705C0D07}"/>
              </a:ext>
            </a:extLst>
          </p:cNvPr>
          <p:cNvSpPr txBox="1"/>
          <p:nvPr/>
        </p:nvSpPr>
        <p:spPr>
          <a:xfrm>
            <a:off x="3758515" y="6954338"/>
            <a:ext cx="5144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2" tooltip="http://joydon.tistory.com/189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3" tooltip="https://creativecommons.org/licenses/by-nc-nd/3.0/"/>
              </a:rPr>
              <a:t>CC BY-NC-ND</a:t>
            </a:r>
            <a:endParaRPr lang="ru-RU" sz="9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3FDBAC-6A20-48F3-9581-C71C597D826D}"/>
              </a:ext>
            </a:extLst>
          </p:cNvPr>
          <p:cNvSpPr/>
          <p:nvPr/>
        </p:nvSpPr>
        <p:spPr>
          <a:xfrm>
            <a:off x="1454559" y="1608553"/>
            <a:ext cx="66337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такое навигатор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дополнительного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образования?</a:t>
            </a:r>
            <a:endParaRPr lang="ru-RU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B3FFD-2AB2-49AE-B0E8-95BF58D16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79744" y="1647824"/>
            <a:ext cx="2621756" cy="35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52B23-28E1-48AB-B0E2-0862705C0D07}"/>
              </a:ext>
            </a:extLst>
          </p:cNvPr>
          <p:cNvSpPr txBox="1"/>
          <p:nvPr/>
        </p:nvSpPr>
        <p:spPr>
          <a:xfrm>
            <a:off x="3758515" y="6954338"/>
            <a:ext cx="5144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2" tooltip="http://joydon.tistory.com/189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3" tooltip="https://creativecommons.org/licenses/by-nc-nd/3.0/"/>
              </a:rPr>
              <a:t>CC BY-NC-ND</a:t>
            </a:r>
            <a:endParaRPr lang="ru-RU" sz="90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537E4F-B510-4894-892D-C5F0D92F3285}"/>
              </a:ext>
            </a:extLst>
          </p:cNvPr>
          <p:cNvSpPr txBox="1">
            <a:spLocks noChangeArrowheads="1"/>
          </p:cNvSpPr>
          <p:nvPr/>
        </p:nvSpPr>
        <p:spPr>
          <a:xfrm>
            <a:off x="212681" y="1232850"/>
            <a:ext cx="9072562" cy="647700"/>
          </a:xfrm>
          <a:prstGeom prst="rect">
            <a:avLst/>
          </a:prstGeom>
        </p:spPr>
        <p:txBody>
          <a:bodyPr vert="horz" lIns="91440" tIns="29337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Навигатор дополнительного образования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D51709-508B-4879-8C57-6096274144A9}"/>
              </a:ext>
            </a:extLst>
          </p:cNvPr>
          <p:cNvSpPr txBox="1">
            <a:spLocks noChangeArrowheads="1"/>
          </p:cNvSpPr>
          <p:nvPr/>
        </p:nvSpPr>
        <p:spPr>
          <a:xfrm>
            <a:off x="212681" y="2385375"/>
            <a:ext cx="9072562" cy="2987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342900">
              <a:buClr>
                <a:srgbClr val="006600"/>
              </a:buClr>
              <a:buSzPct val="45000"/>
              <a:buFont typeface="Wingdings" panose="05000000000000000000" pitchFamily="2" charset="2"/>
              <a:buChar char="q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— это, прежде всего, инструмент записи родителей на кружки и секции.</a:t>
            </a:r>
          </a:p>
          <a:p>
            <a:pPr marL="450850" indent="-342900">
              <a:buClr>
                <a:srgbClr val="006600"/>
              </a:buClr>
              <a:buSzPct val="45000"/>
              <a:buFont typeface="Wingdings" panose="05000000000000000000" pitchFamily="2" charset="2"/>
              <a:buChar char="q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своем личном кабинете могут найти информацию о кружке, а также выбрать занятия согласно полу, возрасту, склонностям детей, отдельным задачам их творческого, физического и интеллектуального развития.</a:t>
            </a:r>
          </a:p>
          <a:p>
            <a:pPr marL="450850" indent="-342900">
              <a:buClr>
                <a:srgbClr val="006600"/>
              </a:buClr>
              <a:buSzPct val="45000"/>
              <a:buFont typeface="Wingdings" panose="05000000000000000000" pitchFamily="2" charset="2"/>
              <a:buChar char="q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 своем личном кабинете могут зачислять детей на свои образовательные программы и вести их учёт.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B526BC-28C9-4142-B69B-0C706ED65021}"/>
              </a:ext>
            </a:extLst>
          </p:cNvPr>
          <p:cNvSpPr/>
          <p:nvPr/>
        </p:nvSpPr>
        <p:spPr>
          <a:xfrm>
            <a:off x="8743573" y="2744953"/>
            <a:ext cx="4075119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LeftDown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НАВИГАТОР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72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3303EE-D269-473F-8C0E-8F614037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76852"/>
            <a:ext cx="11667432" cy="576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91236C-021F-4E1C-B18A-E1007AB04447}"/>
              </a:ext>
            </a:extLst>
          </p:cNvPr>
          <p:cNvSpPr/>
          <p:nvPr/>
        </p:nvSpPr>
        <p:spPr>
          <a:xfrm>
            <a:off x="1853967" y="392077"/>
            <a:ext cx="7852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Навигатор глазами родителей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0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FAE234-E2CE-4241-9F08-56250F3DB09C}"/>
              </a:ext>
            </a:extLst>
          </p:cNvPr>
          <p:cNvSpPr txBox="1">
            <a:spLocks noChangeArrowheads="1"/>
          </p:cNvSpPr>
          <p:nvPr/>
        </p:nvSpPr>
        <p:spPr>
          <a:xfrm>
            <a:off x="1853866" y="618571"/>
            <a:ext cx="9072562" cy="647700"/>
          </a:xfrm>
          <a:prstGeom prst="rect">
            <a:avLst/>
          </a:prstGeom>
        </p:spPr>
        <p:txBody>
          <a:bodyPr tIns="29337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Запись на программу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7E541-5B4A-4AEA-A3B5-CF46CFF0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32492"/>
            <a:ext cx="10525125" cy="49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5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A8FCC-C85F-43C2-9404-363C52D1ADC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8" y="234950"/>
            <a:ext cx="9072562" cy="647700"/>
          </a:xfrm>
          <a:prstGeom prst="rect">
            <a:avLst/>
          </a:prstGeom>
        </p:spPr>
        <p:txBody>
          <a:bodyPr tIns="29337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Инструкция для родителей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A8CF0-9F21-42D7-9E1B-47361F08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82663"/>
            <a:ext cx="11925300" cy="556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6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FB5333-AE91-45F8-B148-397D9AFB2E68}"/>
              </a:ext>
            </a:extLst>
          </p:cNvPr>
          <p:cNvSpPr/>
          <p:nvPr/>
        </p:nvSpPr>
        <p:spPr>
          <a:xfrm>
            <a:off x="1556641" y="844215"/>
            <a:ext cx="6500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ЧТО ТАКОЕ ПФДО?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71C26A-BEFD-49F6-A255-10A611397366}"/>
              </a:ext>
            </a:extLst>
          </p:cNvPr>
          <p:cNvSpPr/>
          <p:nvPr/>
        </p:nvSpPr>
        <p:spPr>
          <a:xfrm>
            <a:off x="540658" y="1905506"/>
            <a:ext cx="83386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ПФДО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новая схема 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дополнительного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призвана предоставить 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возможность используя бюджетные средства обучаться бесплатно в любой организации в том числе и частной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s://cdn.pixabay.com/photo/2015/11/06/11/51/question-mark-1026526_1280.jpg">
            <a:extLst>
              <a:ext uri="{FF2B5EF4-FFF2-40B4-BE49-F238E27FC236}">
                <a16:creationId xmlns:a16="http://schemas.microsoft.com/office/drawing/2014/main" id="{21E8FCDD-D908-443D-A9E7-CF8B98A24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4771" r="29163" b="8257"/>
          <a:stretch/>
        </p:blipFill>
        <p:spPr bwMode="auto">
          <a:xfrm>
            <a:off x="9278225" y="743547"/>
            <a:ext cx="2913776" cy="53552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9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85E7EA-3380-4CAF-A910-E93A0D8CAC81}"/>
              </a:ext>
            </a:extLst>
          </p:cNvPr>
          <p:cNvSpPr/>
          <p:nvPr/>
        </p:nvSpPr>
        <p:spPr>
          <a:xfrm>
            <a:off x="2668776" y="1119485"/>
            <a:ext cx="698781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F20000"/>
                </a:solidFill>
              </a:rPr>
              <a:t>Спасибо за внимание!</a:t>
            </a:r>
          </a:p>
        </p:txBody>
      </p:sp>
      <p:pic>
        <p:nvPicPr>
          <p:cNvPr id="3" name="Picture 7" descr="http://tl-2.ru/img/kafedra/kafedra_img.png">
            <a:extLst>
              <a:ext uri="{FF2B5EF4-FFF2-40B4-BE49-F238E27FC236}">
                <a16:creationId xmlns:a16="http://schemas.microsoft.com/office/drawing/2014/main" id="{CCD8AA41-5F53-496D-B6A3-3EB2DE08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479" y="2648606"/>
            <a:ext cx="2898404" cy="2659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19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587402-F9DF-4579-8F46-BE6F5C25E11C}"/>
              </a:ext>
            </a:extLst>
          </p:cNvPr>
          <p:cNvSpPr/>
          <p:nvPr/>
        </p:nvSpPr>
        <p:spPr>
          <a:xfrm>
            <a:off x="715887" y="1532928"/>
            <a:ext cx="8084322" cy="26387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Что такое сертификат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дополнительного образования?</a:t>
            </a:r>
          </a:p>
        </p:txBody>
      </p:sp>
      <p:pic>
        <p:nvPicPr>
          <p:cNvPr id="3076" name="Picture 4" descr="http://svobod-school.ru/upload/iblock/c40/c40e45ac829241688130982841c98179.jpg">
            <a:extLst>
              <a:ext uri="{FF2B5EF4-FFF2-40B4-BE49-F238E27FC236}">
                <a16:creationId xmlns:a16="http://schemas.microsoft.com/office/drawing/2014/main" id="{8289009D-A802-489A-916C-6E3D58B4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34" y="891600"/>
            <a:ext cx="2313057" cy="32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D73006-4C90-408A-8A54-8D8D51489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33603" y="4234503"/>
            <a:ext cx="1382961" cy="18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3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C2645D-E917-4C63-80CE-780F60B1CA6E}"/>
              </a:ext>
            </a:extLst>
          </p:cNvPr>
          <p:cNvSpPr/>
          <p:nvPr/>
        </p:nvSpPr>
        <p:spPr>
          <a:xfrm>
            <a:off x="229298" y="1116670"/>
            <a:ext cx="88979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официальное подтверждение возможности ребенка обучаться в кружках и секциях дополнительного образования за счет средств государства. Сам сертификат не материален и важным является лишь то, что ребенок внесен в специальный реестр (ничего критического, на сегодняшний день мы все внесены в кучу разных реестров). Нахождение ребенка в реестре является сигналом для государства, что надо платить за его  образование. То есть сертификат – это, по сути, инструмент реализации «права» детей на получение бесплатного образования.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svobod-school.ru/upload/iblock/c40/c40e45ac829241688130982841c98179.jpg">
            <a:extLst>
              <a:ext uri="{FF2B5EF4-FFF2-40B4-BE49-F238E27FC236}">
                <a16:creationId xmlns:a16="http://schemas.microsoft.com/office/drawing/2014/main" id="{46ADB0A6-A23B-4CC3-931C-45DA6CA1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34" y="891600"/>
            <a:ext cx="2313057" cy="32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41254-E2C0-4965-BD87-3168A6FC8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33603" y="4234503"/>
            <a:ext cx="1382961" cy="18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9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A7CED5-279E-4C8E-9A61-78EF0BFB02AD}"/>
              </a:ext>
            </a:extLst>
          </p:cNvPr>
          <p:cNvSpPr/>
          <p:nvPr/>
        </p:nvSpPr>
        <p:spPr>
          <a:xfrm>
            <a:off x="822121" y="469782"/>
            <a:ext cx="10595295" cy="6014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54E9F51-D02C-4DF9-B961-B3E2EAE06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487223"/>
              </p:ext>
            </p:extLst>
          </p:nvPr>
        </p:nvGraphicFramePr>
        <p:xfrm>
          <a:off x="906011" y="719666"/>
          <a:ext cx="10284903" cy="544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49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B1C230-43F6-4523-A03A-D65BF3BC1340}"/>
              </a:ext>
            </a:extLst>
          </p:cNvPr>
          <p:cNvSpPr/>
          <p:nvPr/>
        </p:nvSpPr>
        <p:spPr>
          <a:xfrm>
            <a:off x="-222190" y="817040"/>
            <a:ext cx="98618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Зачем нужен сертификат </a:t>
            </a:r>
          </a:p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дополнительного образования?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854D00-BF4B-4974-AC78-BAE7D473B20A}"/>
              </a:ext>
            </a:extLst>
          </p:cNvPr>
          <p:cNvSpPr/>
          <p:nvPr/>
        </p:nvSpPr>
        <p:spPr>
          <a:xfrm>
            <a:off x="136733" y="2349161"/>
            <a:ext cx="90072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используется родителями для того, чтобы выбирать и записываться в кружки и секции, предлагаемые разнообразными организациями и даже индивидуальными предпринимателями, без затрат со стороны семейного бюджета или с незначительной доплатой. Любой сертификат может использоваться для записи на обучение по любой программе, включенной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общерегиональный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навигатор. Муниципальные и государственные организации обязаны зачислять детей по сертификату, частные организации вправе также принимать сертификаты в качестве оплаты по договорам.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svobod-school.ru/upload/iblock/c40/c40e45ac829241688130982841c98179.jpg">
            <a:extLst>
              <a:ext uri="{FF2B5EF4-FFF2-40B4-BE49-F238E27FC236}">
                <a16:creationId xmlns:a16="http://schemas.microsoft.com/office/drawing/2014/main" id="{FFB6D4A3-EBA4-47CF-BA31-BC31F3A0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34" y="891600"/>
            <a:ext cx="2313057" cy="32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AC2000-E530-4CFA-81CF-36A43907B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33603" y="4234503"/>
            <a:ext cx="1382961" cy="18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43A358-D901-4B35-8A93-0170E64C4A00}"/>
              </a:ext>
            </a:extLst>
          </p:cNvPr>
          <p:cNvSpPr/>
          <p:nvPr/>
        </p:nvSpPr>
        <p:spPr>
          <a:xfrm>
            <a:off x="201336" y="1767223"/>
            <a:ext cx="8942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Получая сертификат Вы получаете и доступ в личный кабинет информационной системы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yar.pfdo.ru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который, по сути, является Вашим доступом к персональному счету. Выбирая кружки и секции Вы используете доступные бесплатные «зачисления» и/или непосредственно деньги, закрепленные за Вашим сертификатом, которые могут направляться на оплату получаемого детьми дополнительного образования в муниципальных и частных организациях.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svobod-school.ru/upload/iblock/c40/c40e45ac829241688130982841c98179.jpg">
            <a:extLst>
              <a:ext uri="{FF2B5EF4-FFF2-40B4-BE49-F238E27FC236}">
                <a16:creationId xmlns:a16="http://schemas.microsoft.com/office/drawing/2014/main" id="{A6A8F2CC-4A95-4434-993B-213D69D5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34" y="891600"/>
            <a:ext cx="2313057" cy="32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46F891-5C2F-4A78-95BF-A271A81E2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33603" y="4234503"/>
            <a:ext cx="1382961" cy="18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8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52B23-28E1-48AB-B0E2-0862705C0D07}"/>
              </a:ext>
            </a:extLst>
          </p:cNvPr>
          <p:cNvSpPr txBox="1"/>
          <p:nvPr/>
        </p:nvSpPr>
        <p:spPr>
          <a:xfrm>
            <a:off x="3758515" y="6954338"/>
            <a:ext cx="5144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2" tooltip="http://joydon.tistory.com/189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3" tooltip="https://creativecommons.org/licenses/by-nc-nd/3.0/"/>
              </a:rPr>
              <a:t>CC BY-NC-ND</a:t>
            </a:r>
            <a:endParaRPr lang="ru-RU" sz="9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3FDBAC-6A20-48F3-9581-C71C597D826D}"/>
              </a:ext>
            </a:extLst>
          </p:cNvPr>
          <p:cNvSpPr/>
          <p:nvPr/>
        </p:nvSpPr>
        <p:spPr>
          <a:xfrm>
            <a:off x="1192044" y="1608553"/>
            <a:ext cx="71587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что  если у меня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 будет сертификата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дополнительного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образования?</a:t>
            </a:r>
            <a:endParaRPr lang="ru-RU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738B62-757B-46D2-8A80-6A39FFD6C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V="1">
            <a:off x="-21260574" y="-65619932"/>
            <a:ext cx="27000" cy="3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D577BA-DF93-4620-9E3D-663555CC2F85}"/>
              </a:ext>
            </a:extLst>
          </p:cNvPr>
          <p:cNvSpPr txBox="1"/>
          <p:nvPr/>
        </p:nvSpPr>
        <p:spPr>
          <a:xfrm flipV="1">
            <a:off x="-21899857" y="19995118"/>
            <a:ext cx="3030832" cy="3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5" tooltip="http://pngimg.com/download/38188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6" tooltip="https://creativecommons.org/licenses/by-nc/3.0/"/>
              </a:rPr>
              <a:t>CC BY-NC</a:t>
            </a:r>
            <a:endParaRPr lang="ru-RU" sz="90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5D1B01-AA6E-4434-A45D-29A4BF479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79744" y="1647824"/>
            <a:ext cx="2621756" cy="35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52B23-28E1-48AB-B0E2-0862705C0D07}"/>
              </a:ext>
            </a:extLst>
          </p:cNvPr>
          <p:cNvSpPr txBox="1"/>
          <p:nvPr/>
        </p:nvSpPr>
        <p:spPr>
          <a:xfrm>
            <a:off x="3758515" y="6954338"/>
            <a:ext cx="5144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2" tooltip="http://joydon.tistory.com/189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3" tooltip="https://creativecommons.org/licenses/by-nc-nd/3.0/"/>
              </a:rPr>
              <a:t>CC BY-NC-ND</a:t>
            </a:r>
            <a:endParaRPr lang="ru-RU" sz="9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36C86E-0029-4038-A9D5-751B7017436A}"/>
              </a:ext>
            </a:extLst>
          </p:cNvPr>
          <p:cNvSpPr/>
          <p:nvPr/>
        </p:nvSpPr>
        <p:spPr>
          <a:xfrm>
            <a:off x="710514" y="1708973"/>
            <a:ext cx="79385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Зачисление на обучение в муниципальные кружки и секции без использования сертификата с сентября 2019 года осуществляться не будет. </a:t>
            </a: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Вам не стоит переживать по этому обстоятельству – Вы всегда сможете получить сертификат, как только решите подать заявку на обучение.</a:t>
            </a:r>
            <a:endParaRPr lang="ru-RU" sz="4000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svobod-school.ru/upload/iblock/c40/c40e45ac829241688130982841c98179.jpg">
            <a:extLst>
              <a:ext uri="{FF2B5EF4-FFF2-40B4-BE49-F238E27FC236}">
                <a16:creationId xmlns:a16="http://schemas.microsoft.com/office/drawing/2014/main" id="{80929DFB-88BB-49F9-9880-F7B2E4A6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234" y="891600"/>
            <a:ext cx="2313057" cy="32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672A65-DC62-4C14-8BCD-A6CC40ED7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33603" y="4234503"/>
            <a:ext cx="1382961" cy="18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407</TotalTime>
  <Words>841</Words>
  <Application>Microsoft Office PowerPoint</Application>
  <PresentationFormat>Широкоэкранный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Cambria</vt:lpstr>
      <vt:lpstr>Corbel</vt:lpstr>
      <vt:lpstr>Times New Roman</vt:lpstr>
      <vt:lpstr>Wingdings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образования Управление</dc:creator>
  <cp:lastModifiedBy>образования Управление</cp:lastModifiedBy>
  <cp:revision>32</cp:revision>
  <dcterms:created xsi:type="dcterms:W3CDTF">2019-02-14T05:49:46Z</dcterms:created>
  <dcterms:modified xsi:type="dcterms:W3CDTF">2019-02-14T12:36:52Z</dcterms:modified>
</cp:coreProperties>
</file>